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256" r:id="rId5"/>
    <p:sldId id="257" r:id="rId6"/>
    <p:sldId id="272" r:id="rId7"/>
    <p:sldId id="258" r:id="rId8"/>
    <p:sldId id="271" r:id="rId9"/>
    <p:sldId id="274" r:id="rId10"/>
    <p:sldId id="287" r:id="rId11"/>
    <p:sldId id="263" r:id="rId12"/>
    <p:sldId id="279" r:id="rId13"/>
    <p:sldId id="260" r:id="rId14"/>
    <p:sldId id="280" r:id="rId15"/>
    <p:sldId id="285" r:id="rId16"/>
    <p:sldId id="282" r:id="rId17"/>
    <p:sldId id="284" r:id="rId18"/>
    <p:sldId id="286" r:id="rId1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653" autoAdjust="0"/>
    <p:restoredTop sz="94291" autoAdjust="0"/>
  </p:normalViewPr>
  <p:slideViewPr>
    <p:cSldViewPr snapToGrid="0" showGuides="1">
      <p:cViewPr varScale="1">
        <p:scale>
          <a:sx n="82" d="100"/>
          <a:sy n="82" d="100"/>
        </p:scale>
        <p:origin x="230" y="96"/>
      </p:cViewPr>
      <p:guideLst>
        <p:guide pos="3840"/>
        <p:guide orient="horz" pos="2500"/>
        <p:guide pos="4951"/>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5/19/2023</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5/19/2023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id="{540A1271-E1E7-40AB-9552-9B4249544008}"/>
              </a:ext>
              <a:ext uri="{C183D7F6-B498-43B3-948B-1728B52AA6E4}">
                <adec:decorative xmlns:adec="http://schemas.microsoft.com/office/drawing/2017/decorative"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a:t>Click to edit Master subtitle style</a:t>
            </a:r>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88C711-3D16-496B-BF96-001A0C0A3AAF}"/>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table</a:t>
            </a:r>
            <a:endParaRPr lang="en-US" noProof="0" dirty="0"/>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C23D1-BE9A-4E52-9BEF-D55C4CB7574F}"/>
              </a:ext>
              <a:ext uri="{C183D7F6-B498-43B3-948B-1728B52AA6E4}">
                <adec:decorative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a:t>Click icon to add media</a:t>
            </a:r>
            <a:endParaRPr lang="en-US" noProof="0"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noProof="0" smtClean="0"/>
              <a:pPr/>
              <a:t>‹#›</a:t>
            </a:fld>
            <a:endParaRPr lang="en-US" noProof="0"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r>
              <a:rPr lang="en-US" noProof="0"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noProof="0" dirty="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www.irjmets.com/uploadedfiles/paper/volume_3/issue_12_december_2021/18007/final/fin_irjmets1641021488.pdf" TargetMode="External"/><Relationship Id="rId2" Type="http://schemas.openxmlformats.org/officeDocument/2006/relationships/hyperlink" Target="https://aipublications.com/uploads/issue_files/7IJEEC-JUN20218-Pharmacy.pdf" TargetMode="Externa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E70722D-0BC0-4487-812D-1E4E0DEC1129}"/>
              </a:ext>
            </a:extLst>
          </p:cNvPr>
          <p:cNvSpPr>
            <a:spLocks noGrp="1"/>
          </p:cNvSpPr>
          <p:nvPr>
            <p:ph type="body" sz="quarter" idx="20"/>
          </p:nvPr>
        </p:nvSpPr>
        <p:spPr>
          <a:xfrm>
            <a:off x="3325907" y="393631"/>
            <a:ext cx="6490446" cy="253953"/>
          </a:xfrm>
        </p:spPr>
        <p:txBody>
          <a:bodyPr/>
          <a:lstStyle/>
          <a:p>
            <a:r>
              <a:rPr lang="en-IN" sz="2000" dirty="0"/>
              <a:t>MODERN EDUCATION SOCIETY’S COLLEGE OF ENGINEERING, PUNE-01.</a:t>
            </a:r>
            <a:endParaRPr lang="ru-RU" sz="2000" dirty="0"/>
          </a:p>
        </p:txBody>
      </p:sp>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a:xfrm>
            <a:off x="1007243" y="1948099"/>
            <a:ext cx="10117959" cy="2357990"/>
          </a:xfrm>
        </p:spPr>
        <p:txBody>
          <a:bodyPr/>
          <a:lstStyle/>
          <a:p>
            <a:r>
              <a:rPr lang="en-US" sz="4800" dirty="0"/>
              <a:t>PHARMACY</a:t>
            </a:r>
            <a:br>
              <a:rPr lang="en-US" sz="4800" dirty="0"/>
            </a:br>
            <a:r>
              <a:rPr lang="en-US" sz="4800" dirty="0"/>
              <a:t>MANAGEMENT</a:t>
            </a:r>
            <a:br>
              <a:rPr lang="en-US" sz="4800" dirty="0"/>
            </a:br>
            <a:r>
              <a:rPr lang="en-US" sz="4800" dirty="0"/>
              <a:t>SYSTEM</a:t>
            </a:r>
            <a:endParaRPr lang="ru-RU" sz="4800" dirty="0"/>
          </a:p>
        </p:txBody>
      </p:sp>
      <p:sp>
        <p:nvSpPr>
          <p:cNvPr id="5" name="Text Placeholder 4">
            <a:extLst>
              <a:ext uri="{FF2B5EF4-FFF2-40B4-BE49-F238E27FC236}">
                <a16:creationId xmlns:a16="http://schemas.microsoft.com/office/drawing/2014/main" id="{B623514F-9C9F-4868-A7D9-66CAA07E615D}"/>
              </a:ext>
            </a:extLst>
          </p:cNvPr>
          <p:cNvSpPr>
            <a:spLocks noGrp="1"/>
          </p:cNvSpPr>
          <p:nvPr>
            <p:ph type="body" sz="quarter" idx="13"/>
          </p:nvPr>
        </p:nvSpPr>
        <p:spPr>
          <a:xfrm>
            <a:off x="1007243" y="4313711"/>
            <a:ext cx="10090287" cy="1101897"/>
          </a:xfrm>
        </p:spPr>
        <p:txBody>
          <a:bodyPr/>
          <a:lstStyle/>
          <a:p>
            <a:pPr algn="l"/>
            <a:r>
              <a:rPr lang="en-IN" sz="1600" b="1" dirty="0"/>
              <a:t>SUBMITTED BY :</a:t>
            </a:r>
            <a:r>
              <a:rPr lang="en-IN" sz="1600" dirty="0"/>
              <a:t>							     </a:t>
            </a:r>
            <a:r>
              <a:rPr lang="en-IN" sz="1600" b="1" dirty="0"/>
              <a:t>GUIDED BY :</a:t>
            </a:r>
            <a:r>
              <a:rPr lang="en-IN" sz="1600" dirty="0"/>
              <a:t>	</a:t>
            </a:r>
          </a:p>
          <a:p>
            <a:pPr algn="l"/>
            <a:r>
              <a:rPr lang="en-IN" sz="1600" dirty="0">
                <a:solidFill>
                  <a:schemeClr val="accent4">
                    <a:lumMod val="20000"/>
                    <a:lumOff val="80000"/>
                  </a:schemeClr>
                </a:solidFill>
              </a:rPr>
              <a:t>Kalpesh Baviskar 							</a:t>
            </a:r>
            <a:r>
              <a:rPr lang="en-IN" sz="1800" b="1" dirty="0">
                <a:solidFill>
                  <a:schemeClr val="accent4">
                    <a:lumMod val="20000"/>
                    <a:lumOff val="80000"/>
                  </a:schemeClr>
                </a:solidFill>
              </a:rPr>
              <a:t>Mrs. Sayali Sapkal</a:t>
            </a:r>
          </a:p>
          <a:p>
            <a:pPr algn="l"/>
            <a:r>
              <a:rPr lang="en-IN" sz="1600" dirty="0">
                <a:solidFill>
                  <a:schemeClr val="accent4">
                    <a:lumMod val="20000"/>
                    <a:lumOff val="80000"/>
                  </a:schemeClr>
                </a:solidFill>
              </a:rPr>
              <a:t>Ashish Shisal</a:t>
            </a:r>
          </a:p>
          <a:p>
            <a:pPr algn="l"/>
            <a:r>
              <a:rPr lang="en-IN" sz="1600" dirty="0">
                <a:solidFill>
                  <a:schemeClr val="accent4">
                    <a:lumMod val="20000"/>
                    <a:lumOff val="80000"/>
                  </a:schemeClr>
                </a:solidFill>
              </a:rPr>
              <a:t>Saurabh Butale</a:t>
            </a:r>
          </a:p>
          <a:p>
            <a:pPr algn="l"/>
            <a:r>
              <a:rPr lang="en-IN" sz="1600" dirty="0">
                <a:solidFill>
                  <a:schemeClr val="accent4">
                    <a:lumMod val="20000"/>
                    <a:lumOff val="80000"/>
                  </a:schemeClr>
                </a:solidFill>
              </a:rPr>
              <a:t>Ayush Acharya</a:t>
            </a:r>
          </a:p>
          <a:p>
            <a:pPr algn="l"/>
            <a:r>
              <a:rPr lang="en-IN" sz="1600" dirty="0">
                <a:solidFill>
                  <a:schemeClr val="accent4">
                    <a:lumMod val="20000"/>
                    <a:lumOff val="80000"/>
                  </a:schemeClr>
                </a:solidFill>
              </a:rPr>
              <a:t>Omkar Latpate</a:t>
            </a:r>
          </a:p>
          <a:p>
            <a:pPr algn="l"/>
            <a:endParaRPr lang="en-IN" sz="1600" dirty="0">
              <a:solidFill>
                <a:schemeClr val="accent4">
                  <a:lumMod val="20000"/>
                  <a:lumOff val="80000"/>
                </a:schemeClr>
              </a:solidFill>
            </a:endParaRPr>
          </a:p>
          <a:p>
            <a:pPr algn="l"/>
            <a:endParaRPr lang="ru-RU" sz="1600" dirty="0">
              <a:solidFill>
                <a:schemeClr val="accent4">
                  <a:lumMod val="20000"/>
                  <a:lumOff val="80000"/>
                </a:schemeClr>
              </a:solidFill>
            </a:endParaRPr>
          </a:p>
        </p:txBody>
      </p:sp>
      <p:sp>
        <p:nvSpPr>
          <p:cNvPr id="9" name="Text Placeholder 8">
            <a:extLst>
              <a:ext uri="{FF2B5EF4-FFF2-40B4-BE49-F238E27FC236}">
                <a16:creationId xmlns:a16="http://schemas.microsoft.com/office/drawing/2014/main" id="{92960A99-7B43-7633-D41F-13B78F2062C7}"/>
              </a:ext>
            </a:extLst>
          </p:cNvPr>
          <p:cNvSpPr>
            <a:spLocks noGrp="1"/>
          </p:cNvSpPr>
          <p:nvPr>
            <p:ph type="body" sz="quarter" idx="21"/>
          </p:nvPr>
        </p:nvSpPr>
        <p:spPr>
          <a:xfrm>
            <a:off x="3974988" y="1442392"/>
            <a:ext cx="4367531" cy="324417"/>
          </a:xfrm>
        </p:spPr>
        <p:txBody>
          <a:bodyPr/>
          <a:lstStyle/>
          <a:p>
            <a:r>
              <a:rPr lang="en-IN" dirty="0"/>
              <a:t>PROJECT BASED LEARNING 2022-23.</a:t>
            </a:r>
          </a:p>
        </p:txBody>
      </p:sp>
      <p:pic>
        <p:nvPicPr>
          <p:cNvPr id="11" name="Picture 10">
            <a:extLst>
              <a:ext uri="{FF2B5EF4-FFF2-40B4-BE49-F238E27FC236}">
                <a16:creationId xmlns:a16="http://schemas.microsoft.com/office/drawing/2014/main" id="{680FE424-501F-CE83-4ADE-0CADAF4E44C8}"/>
              </a:ext>
            </a:extLst>
          </p:cNvPr>
          <p:cNvPicPr>
            <a:picLocks noChangeAspect="1"/>
          </p:cNvPicPr>
          <p:nvPr/>
        </p:nvPicPr>
        <p:blipFill>
          <a:blip r:embed="rId2"/>
          <a:stretch>
            <a:fillRect/>
          </a:stretch>
        </p:blipFill>
        <p:spPr>
          <a:xfrm>
            <a:off x="424736" y="268125"/>
            <a:ext cx="1861264" cy="1861264"/>
          </a:xfrm>
          <a:prstGeom prst="rect">
            <a:avLst/>
          </a:prstGeom>
        </p:spPr>
      </p:pic>
    </p:spTree>
    <p:extLst>
      <p:ext uri="{BB962C8B-B14F-4D97-AF65-F5344CB8AC3E}">
        <p14:creationId xmlns:p14="http://schemas.microsoft.com/office/powerpoint/2010/main" val="214231630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 calcmode="lin" valueType="num">
                                      <p:cBhvr additive="base">
                                        <p:cTn id="11"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1000"/>
                                        <p:tgtEl>
                                          <p:spTgt spid="4">
                                            <p:txEl>
                                              <p:pRg st="0" end="0"/>
                                            </p:txEl>
                                          </p:spTgt>
                                        </p:tgtEl>
                                      </p:cBhvr>
                                    </p:animEffect>
                                    <p:anim calcmode="lin" valueType="num">
                                      <p:cBhvr>
                                        <p:cTn id="1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animEffect transition="in" filter="wipe(down)">
                                      <p:cBhvr>
                                        <p:cTn id="31" dur="500"/>
                                        <p:tgtEl>
                                          <p:spTgt spid="5">
                                            <p:txEl>
                                              <p:pRg st="0" end="0"/>
                                            </p:txEl>
                                          </p:spTgt>
                                        </p:tgtEl>
                                      </p:cBhvr>
                                    </p:animEffect>
                                  </p:childTnLst>
                                </p:cTn>
                              </p:par>
                              <p:par>
                                <p:cTn id="32" presetID="22" presetClass="entr" presetSubtype="4" fill="hold" nodeType="withEffect">
                                  <p:stCondLst>
                                    <p:cond delay="0"/>
                                  </p:stCondLst>
                                  <p:childTnLst>
                                    <p:set>
                                      <p:cBhvr>
                                        <p:cTn id="33" dur="1" fill="hold">
                                          <p:stCondLst>
                                            <p:cond delay="0"/>
                                          </p:stCondLst>
                                        </p:cTn>
                                        <p:tgtEl>
                                          <p:spTgt spid="5">
                                            <p:txEl>
                                              <p:pRg st="1" end="1"/>
                                            </p:txEl>
                                          </p:spTgt>
                                        </p:tgtEl>
                                        <p:attrNameLst>
                                          <p:attrName>style.visibility</p:attrName>
                                        </p:attrNameLst>
                                      </p:cBhvr>
                                      <p:to>
                                        <p:strVal val="visible"/>
                                      </p:to>
                                    </p:set>
                                    <p:animEffect transition="in" filter="wipe(down)">
                                      <p:cBhvr>
                                        <p:cTn id="34" dur="500"/>
                                        <p:tgtEl>
                                          <p:spTgt spid="5">
                                            <p:txEl>
                                              <p:pRg st="1" end="1"/>
                                            </p:txEl>
                                          </p:spTgt>
                                        </p:tgtEl>
                                      </p:cBhvr>
                                    </p:animEffect>
                                  </p:childTnLst>
                                </p:cTn>
                              </p:par>
                              <p:par>
                                <p:cTn id="35" presetID="22" presetClass="entr" presetSubtype="4" fill="hold" nodeType="withEffect">
                                  <p:stCondLst>
                                    <p:cond delay="0"/>
                                  </p:stCondLst>
                                  <p:childTnLst>
                                    <p:set>
                                      <p:cBhvr>
                                        <p:cTn id="36" dur="1" fill="hold">
                                          <p:stCondLst>
                                            <p:cond delay="0"/>
                                          </p:stCondLst>
                                        </p:cTn>
                                        <p:tgtEl>
                                          <p:spTgt spid="5">
                                            <p:txEl>
                                              <p:pRg st="2" end="2"/>
                                            </p:txEl>
                                          </p:spTgt>
                                        </p:tgtEl>
                                        <p:attrNameLst>
                                          <p:attrName>style.visibility</p:attrName>
                                        </p:attrNameLst>
                                      </p:cBhvr>
                                      <p:to>
                                        <p:strVal val="visible"/>
                                      </p:to>
                                    </p:set>
                                    <p:animEffect transition="in" filter="wipe(down)">
                                      <p:cBhvr>
                                        <p:cTn id="37" dur="500"/>
                                        <p:tgtEl>
                                          <p:spTgt spid="5">
                                            <p:txEl>
                                              <p:pRg st="2" end="2"/>
                                            </p:txEl>
                                          </p:spTgt>
                                        </p:tgtEl>
                                      </p:cBhvr>
                                    </p:animEffect>
                                  </p:childTnLst>
                                </p:cTn>
                              </p:par>
                              <p:par>
                                <p:cTn id="38" presetID="22" presetClass="entr" presetSubtype="4" fill="hold" nodeType="withEffect">
                                  <p:stCondLst>
                                    <p:cond delay="0"/>
                                  </p:stCondLst>
                                  <p:childTnLst>
                                    <p:set>
                                      <p:cBhvr>
                                        <p:cTn id="39" dur="1" fill="hold">
                                          <p:stCondLst>
                                            <p:cond delay="0"/>
                                          </p:stCondLst>
                                        </p:cTn>
                                        <p:tgtEl>
                                          <p:spTgt spid="5">
                                            <p:txEl>
                                              <p:pRg st="3" end="3"/>
                                            </p:txEl>
                                          </p:spTgt>
                                        </p:tgtEl>
                                        <p:attrNameLst>
                                          <p:attrName>style.visibility</p:attrName>
                                        </p:attrNameLst>
                                      </p:cBhvr>
                                      <p:to>
                                        <p:strVal val="visible"/>
                                      </p:to>
                                    </p:set>
                                    <p:animEffect transition="in" filter="wipe(down)">
                                      <p:cBhvr>
                                        <p:cTn id="40" dur="500"/>
                                        <p:tgtEl>
                                          <p:spTgt spid="5">
                                            <p:txEl>
                                              <p:pRg st="3" end="3"/>
                                            </p:txEl>
                                          </p:spTgt>
                                        </p:tgtEl>
                                      </p:cBhvr>
                                    </p:animEffect>
                                  </p:childTnLst>
                                </p:cTn>
                              </p:par>
                              <p:par>
                                <p:cTn id="41" presetID="22" presetClass="entr" presetSubtype="4" fill="hold" nodeType="withEffect">
                                  <p:stCondLst>
                                    <p:cond delay="0"/>
                                  </p:stCondLst>
                                  <p:childTnLst>
                                    <p:set>
                                      <p:cBhvr>
                                        <p:cTn id="42" dur="1" fill="hold">
                                          <p:stCondLst>
                                            <p:cond delay="0"/>
                                          </p:stCondLst>
                                        </p:cTn>
                                        <p:tgtEl>
                                          <p:spTgt spid="5">
                                            <p:txEl>
                                              <p:pRg st="4" end="4"/>
                                            </p:txEl>
                                          </p:spTgt>
                                        </p:tgtEl>
                                        <p:attrNameLst>
                                          <p:attrName>style.visibility</p:attrName>
                                        </p:attrNameLst>
                                      </p:cBhvr>
                                      <p:to>
                                        <p:strVal val="visible"/>
                                      </p:to>
                                    </p:set>
                                    <p:animEffect transition="in" filter="wipe(down)">
                                      <p:cBhvr>
                                        <p:cTn id="43" dur="500"/>
                                        <p:tgtEl>
                                          <p:spTgt spid="5">
                                            <p:txEl>
                                              <p:pRg st="4" end="4"/>
                                            </p:txEl>
                                          </p:spTgt>
                                        </p:tgtEl>
                                      </p:cBhvr>
                                    </p:animEffect>
                                  </p:childTnLst>
                                </p:cTn>
                              </p:par>
                              <p:par>
                                <p:cTn id="44" presetID="22" presetClass="entr" presetSubtype="4" fill="hold" nodeType="withEffect">
                                  <p:stCondLst>
                                    <p:cond delay="0"/>
                                  </p:stCondLst>
                                  <p:childTnLst>
                                    <p:set>
                                      <p:cBhvr>
                                        <p:cTn id="45" dur="1" fill="hold">
                                          <p:stCondLst>
                                            <p:cond delay="0"/>
                                          </p:stCondLst>
                                        </p:cTn>
                                        <p:tgtEl>
                                          <p:spTgt spid="5">
                                            <p:txEl>
                                              <p:pRg st="5" end="5"/>
                                            </p:txEl>
                                          </p:spTgt>
                                        </p:tgtEl>
                                        <p:attrNameLst>
                                          <p:attrName>style.visibility</p:attrName>
                                        </p:attrNameLst>
                                      </p:cBhvr>
                                      <p:to>
                                        <p:strVal val="visible"/>
                                      </p:to>
                                    </p:set>
                                    <p:animEffect transition="in" filter="wipe(down)">
                                      <p:cBhvr>
                                        <p:cTn id="46"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normAutofit/>
          </a:bodyPr>
          <a:lstStyle/>
          <a:p>
            <a:r>
              <a:rPr lang="en-US" sz="3600" dirty="0">
                <a:solidFill>
                  <a:srgbClr val="92D050"/>
                </a:solidFill>
                <a:latin typeface="Berlin Sans FB" panose="020E0602020502020306" pitchFamily="34" charset="0"/>
              </a:rPr>
              <a:t>REQUIREMENTS</a:t>
            </a:r>
          </a:p>
        </p:txBody>
      </p:sp>
      <p:sp>
        <p:nvSpPr>
          <p:cNvPr id="4" name="Text Placeholder 3">
            <a:extLst>
              <a:ext uri="{FF2B5EF4-FFF2-40B4-BE49-F238E27FC236}">
                <a16:creationId xmlns:a16="http://schemas.microsoft.com/office/drawing/2014/main" id="{D3BFCB07-6C49-4FD9-A60E-365443B88FE2}"/>
              </a:ext>
            </a:extLst>
          </p:cNvPr>
          <p:cNvSpPr>
            <a:spLocks noGrp="1"/>
          </p:cNvSpPr>
          <p:nvPr>
            <p:ph type="body" idx="1"/>
          </p:nvPr>
        </p:nvSpPr>
        <p:spPr>
          <a:xfrm>
            <a:off x="1159649" y="2105430"/>
            <a:ext cx="4183650" cy="454353"/>
          </a:xfrm>
        </p:spPr>
        <p:txBody>
          <a:bodyPr/>
          <a:lstStyle/>
          <a:p>
            <a:r>
              <a:rPr lang="en-US" dirty="0">
                <a:solidFill>
                  <a:schemeClr val="bg2"/>
                </a:solidFill>
              </a:rPr>
              <a:t>Software Requirements</a:t>
            </a:r>
          </a:p>
        </p:txBody>
      </p:sp>
      <p:sp>
        <p:nvSpPr>
          <p:cNvPr id="7" name="Text Placeholder 6">
            <a:extLst>
              <a:ext uri="{FF2B5EF4-FFF2-40B4-BE49-F238E27FC236}">
                <a16:creationId xmlns:a16="http://schemas.microsoft.com/office/drawing/2014/main" id="{3FC3CF09-BAFF-4590-A12C-E378DFF1DA5E}"/>
              </a:ext>
            </a:extLst>
          </p:cNvPr>
          <p:cNvSpPr>
            <a:spLocks noGrp="1"/>
          </p:cNvSpPr>
          <p:nvPr>
            <p:ph type="body" sz="quarter" idx="20"/>
          </p:nvPr>
        </p:nvSpPr>
        <p:spPr>
          <a:xfrm>
            <a:off x="1159649" y="3108268"/>
            <a:ext cx="4365625" cy="2333625"/>
          </a:xfrm>
        </p:spPr>
        <p:txBody>
          <a:bodyPr>
            <a:noAutofit/>
          </a:bodyPr>
          <a:lstStyle/>
          <a:p>
            <a:r>
              <a:rPr lang="en-US" sz="2000" dirty="0"/>
              <a:t>Frontend : Python</a:t>
            </a:r>
          </a:p>
          <a:p>
            <a:r>
              <a:rPr lang="en-US" sz="2000" dirty="0"/>
              <a:t>Backend : SQL Lite3</a:t>
            </a:r>
          </a:p>
          <a:p>
            <a:r>
              <a:rPr lang="en-US" sz="2000" dirty="0"/>
              <a:t>IDE : Visual Studio, PyCharm</a:t>
            </a:r>
          </a:p>
          <a:p>
            <a:r>
              <a:rPr lang="en-US" sz="2000" dirty="0"/>
              <a:t>Operating System : 64 bit OS      	Windows, MAC OS, Ubuntu </a:t>
            </a:r>
          </a:p>
          <a:p>
            <a:r>
              <a:rPr lang="en-US" sz="2000" dirty="0"/>
              <a:t>Libraries : </a:t>
            </a:r>
          </a:p>
          <a:p>
            <a:pPr marL="800100" lvl="1" indent="-342900">
              <a:buFont typeface="+mj-lt"/>
              <a:buAutoNum type="arabicPeriod"/>
            </a:pPr>
            <a:r>
              <a:rPr lang="en-US" sz="2000" dirty="0">
                <a:solidFill>
                  <a:schemeClr val="bg1"/>
                </a:solidFill>
              </a:rPr>
              <a:t>Tkinter</a:t>
            </a:r>
          </a:p>
          <a:p>
            <a:pPr marL="800100" lvl="1" indent="-342900">
              <a:buFont typeface="+mj-lt"/>
              <a:buAutoNum type="arabicPeriod"/>
            </a:pPr>
            <a:r>
              <a:rPr lang="en-US" sz="2000" dirty="0">
                <a:solidFill>
                  <a:schemeClr val="bg1"/>
                </a:solidFill>
              </a:rPr>
              <a:t>PIL</a:t>
            </a:r>
          </a:p>
          <a:p>
            <a:pPr marL="800100" lvl="1" indent="-342900">
              <a:buFont typeface="+mj-lt"/>
              <a:buAutoNum type="arabicPeriod"/>
            </a:pPr>
            <a:r>
              <a:rPr lang="en-US" sz="2000" dirty="0">
                <a:solidFill>
                  <a:schemeClr val="bg1"/>
                </a:solidFill>
              </a:rPr>
              <a:t>Random</a:t>
            </a:r>
          </a:p>
        </p:txBody>
      </p:sp>
      <p:sp>
        <p:nvSpPr>
          <p:cNvPr id="6" name="Text Placeholder 5">
            <a:extLst>
              <a:ext uri="{FF2B5EF4-FFF2-40B4-BE49-F238E27FC236}">
                <a16:creationId xmlns:a16="http://schemas.microsoft.com/office/drawing/2014/main" id="{349249DA-4230-416D-838C-A72D2E7CADA4}"/>
              </a:ext>
            </a:extLst>
          </p:cNvPr>
          <p:cNvSpPr>
            <a:spLocks noGrp="1"/>
          </p:cNvSpPr>
          <p:nvPr>
            <p:ph type="body" idx="18"/>
          </p:nvPr>
        </p:nvSpPr>
        <p:spPr>
          <a:xfrm>
            <a:off x="6627121" y="2105429"/>
            <a:ext cx="4183650" cy="454353"/>
          </a:xfrm>
        </p:spPr>
        <p:txBody>
          <a:bodyPr/>
          <a:lstStyle/>
          <a:p>
            <a:r>
              <a:rPr lang="en-US" dirty="0">
                <a:solidFill>
                  <a:schemeClr val="bg2"/>
                </a:solidFill>
              </a:rPr>
              <a:t>Hardware Requirements</a:t>
            </a:r>
          </a:p>
        </p:txBody>
      </p:sp>
      <p:sp>
        <p:nvSpPr>
          <p:cNvPr id="8" name="Text Placeholder 7">
            <a:extLst>
              <a:ext uri="{FF2B5EF4-FFF2-40B4-BE49-F238E27FC236}">
                <a16:creationId xmlns:a16="http://schemas.microsoft.com/office/drawing/2014/main" id="{C9E879AA-B873-414B-BC94-C8FF28566266}"/>
              </a:ext>
            </a:extLst>
          </p:cNvPr>
          <p:cNvSpPr>
            <a:spLocks noGrp="1"/>
          </p:cNvSpPr>
          <p:nvPr>
            <p:ph type="body" sz="quarter" idx="21"/>
          </p:nvPr>
        </p:nvSpPr>
        <p:spPr>
          <a:xfrm>
            <a:off x="6627121" y="3103786"/>
            <a:ext cx="4365625" cy="2333625"/>
          </a:xfrm>
        </p:spPr>
        <p:txBody>
          <a:bodyPr>
            <a:normAutofit/>
          </a:bodyPr>
          <a:lstStyle/>
          <a:p>
            <a:r>
              <a:rPr lang="en-US" sz="2000" dirty="0"/>
              <a:t>Processor : 11</a:t>
            </a:r>
            <a:r>
              <a:rPr lang="en-US" sz="2000" baseline="30000" dirty="0"/>
              <a:t>th</a:t>
            </a:r>
            <a:r>
              <a:rPr lang="en-US" sz="2000" dirty="0"/>
              <a:t> Gen Intel® Core™ i3</a:t>
            </a:r>
          </a:p>
          <a:p>
            <a:r>
              <a:rPr lang="en-US" sz="2000" dirty="0"/>
              <a:t>RAM : 8 GB</a:t>
            </a:r>
          </a:p>
          <a:p>
            <a:r>
              <a:rPr lang="en-US" sz="2000" dirty="0"/>
              <a:t>Main Memory : 2GB</a:t>
            </a:r>
          </a:p>
          <a:p>
            <a:r>
              <a:rPr lang="en-US" sz="2000" dirty="0"/>
              <a:t>Peripherals : Color Monitor, 	Keyboard, Mouse</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10</a:t>
            </a:fld>
            <a:endParaRPr lang="en-US" dirty="0"/>
          </a:p>
        </p:txBody>
      </p:sp>
    </p:spTree>
    <p:extLst>
      <p:ext uri="{BB962C8B-B14F-4D97-AF65-F5344CB8AC3E}">
        <p14:creationId xmlns:p14="http://schemas.microsoft.com/office/powerpoint/2010/main" val="1876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fade">
                                      <p:cBhvr>
                                        <p:cTn id="18" dur="1000"/>
                                        <p:tgtEl>
                                          <p:spTgt spid="7">
                                            <p:txEl>
                                              <p:pRg st="0" end="0"/>
                                            </p:txEl>
                                          </p:spTgt>
                                        </p:tgtEl>
                                      </p:cBhvr>
                                    </p:animEffect>
                                    <p:anim calcmode="lin" valueType="num">
                                      <p:cBhvr>
                                        <p:cTn id="19"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animEffect transition="in" filter="fade">
                                      <p:cBhvr>
                                        <p:cTn id="25" dur="1000"/>
                                        <p:tgtEl>
                                          <p:spTgt spid="7">
                                            <p:txEl>
                                              <p:pRg st="1" end="1"/>
                                            </p:txEl>
                                          </p:spTgt>
                                        </p:tgtEl>
                                      </p:cBhvr>
                                    </p:animEffect>
                                    <p:anim calcmode="lin" valueType="num">
                                      <p:cBhvr>
                                        <p:cTn id="26"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7"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7">
                                            <p:txEl>
                                              <p:pRg st="2" end="2"/>
                                            </p:txEl>
                                          </p:spTgt>
                                        </p:tgtEl>
                                        <p:attrNameLst>
                                          <p:attrName>style.visibility</p:attrName>
                                        </p:attrNameLst>
                                      </p:cBhvr>
                                      <p:to>
                                        <p:strVal val="visible"/>
                                      </p:to>
                                    </p:set>
                                    <p:animEffect transition="in" filter="fade">
                                      <p:cBhvr>
                                        <p:cTn id="32" dur="1000"/>
                                        <p:tgtEl>
                                          <p:spTgt spid="7">
                                            <p:txEl>
                                              <p:pRg st="2" end="2"/>
                                            </p:txEl>
                                          </p:spTgt>
                                        </p:tgtEl>
                                      </p:cBhvr>
                                    </p:animEffect>
                                    <p:anim calcmode="lin" valueType="num">
                                      <p:cBhvr>
                                        <p:cTn id="33"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34"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7">
                                            <p:txEl>
                                              <p:pRg st="3" end="3"/>
                                            </p:txEl>
                                          </p:spTgt>
                                        </p:tgtEl>
                                        <p:attrNameLst>
                                          <p:attrName>style.visibility</p:attrName>
                                        </p:attrNameLst>
                                      </p:cBhvr>
                                      <p:to>
                                        <p:strVal val="visible"/>
                                      </p:to>
                                    </p:set>
                                    <p:animEffect transition="in" filter="fade">
                                      <p:cBhvr>
                                        <p:cTn id="39" dur="1000"/>
                                        <p:tgtEl>
                                          <p:spTgt spid="7">
                                            <p:txEl>
                                              <p:pRg st="3" end="3"/>
                                            </p:txEl>
                                          </p:spTgt>
                                        </p:tgtEl>
                                      </p:cBhvr>
                                    </p:animEffect>
                                    <p:anim calcmode="lin" valueType="num">
                                      <p:cBhvr>
                                        <p:cTn id="40"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41"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7">
                                            <p:txEl>
                                              <p:pRg st="4" end="4"/>
                                            </p:txEl>
                                          </p:spTgt>
                                        </p:tgtEl>
                                        <p:attrNameLst>
                                          <p:attrName>style.visibility</p:attrName>
                                        </p:attrNameLst>
                                      </p:cBhvr>
                                      <p:to>
                                        <p:strVal val="visible"/>
                                      </p:to>
                                    </p:set>
                                    <p:animEffect transition="in" filter="fade">
                                      <p:cBhvr>
                                        <p:cTn id="46" dur="1000"/>
                                        <p:tgtEl>
                                          <p:spTgt spid="7">
                                            <p:txEl>
                                              <p:pRg st="4" end="4"/>
                                            </p:txEl>
                                          </p:spTgt>
                                        </p:tgtEl>
                                      </p:cBhvr>
                                    </p:animEffect>
                                    <p:anim calcmode="lin" valueType="num">
                                      <p:cBhvr>
                                        <p:cTn id="47"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48" dur="1000" fill="hold"/>
                                        <p:tgtEl>
                                          <p:spTgt spid="7">
                                            <p:txEl>
                                              <p:pRg st="4" end="4"/>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7">
                                            <p:txEl>
                                              <p:pRg st="5" end="5"/>
                                            </p:txEl>
                                          </p:spTgt>
                                        </p:tgtEl>
                                        <p:attrNameLst>
                                          <p:attrName>style.visibility</p:attrName>
                                        </p:attrNameLst>
                                      </p:cBhvr>
                                      <p:to>
                                        <p:strVal val="visible"/>
                                      </p:to>
                                    </p:set>
                                    <p:animEffect transition="in" filter="fade">
                                      <p:cBhvr>
                                        <p:cTn id="51" dur="1000"/>
                                        <p:tgtEl>
                                          <p:spTgt spid="7">
                                            <p:txEl>
                                              <p:pRg st="5" end="5"/>
                                            </p:txEl>
                                          </p:spTgt>
                                        </p:tgtEl>
                                      </p:cBhvr>
                                    </p:animEffect>
                                    <p:anim calcmode="lin" valueType="num">
                                      <p:cBhvr>
                                        <p:cTn id="52"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53" dur="1000" fill="hold"/>
                                        <p:tgtEl>
                                          <p:spTgt spid="7">
                                            <p:txEl>
                                              <p:pRg st="5" end="5"/>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7">
                                            <p:txEl>
                                              <p:pRg st="6" end="6"/>
                                            </p:txEl>
                                          </p:spTgt>
                                        </p:tgtEl>
                                        <p:attrNameLst>
                                          <p:attrName>style.visibility</p:attrName>
                                        </p:attrNameLst>
                                      </p:cBhvr>
                                      <p:to>
                                        <p:strVal val="visible"/>
                                      </p:to>
                                    </p:set>
                                    <p:animEffect transition="in" filter="fade">
                                      <p:cBhvr>
                                        <p:cTn id="56" dur="1000"/>
                                        <p:tgtEl>
                                          <p:spTgt spid="7">
                                            <p:txEl>
                                              <p:pRg st="6" end="6"/>
                                            </p:txEl>
                                          </p:spTgt>
                                        </p:tgtEl>
                                      </p:cBhvr>
                                    </p:animEffect>
                                    <p:anim calcmode="lin" valueType="num">
                                      <p:cBhvr>
                                        <p:cTn id="57"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58" dur="1000" fill="hold"/>
                                        <p:tgtEl>
                                          <p:spTgt spid="7">
                                            <p:txEl>
                                              <p:pRg st="6" end="6"/>
                                            </p:txEl>
                                          </p:spTgt>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7">
                                            <p:txEl>
                                              <p:pRg st="7" end="7"/>
                                            </p:txEl>
                                          </p:spTgt>
                                        </p:tgtEl>
                                        <p:attrNameLst>
                                          <p:attrName>style.visibility</p:attrName>
                                        </p:attrNameLst>
                                      </p:cBhvr>
                                      <p:to>
                                        <p:strVal val="visible"/>
                                      </p:to>
                                    </p:set>
                                    <p:animEffect transition="in" filter="fade">
                                      <p:cBhvr>
                                        <p:cTn id="61" dur="1000"/>
                                        <p:tgtEl>
                                          <p:spTgt spid="7">
                                            <p:txEl>
                                              <p:pRg st="7" end="7"/>
                                            </p:txEl>
                                          </p:spTgt>
                                        </p:tgtEl>
                                      </p:cBhvr>
                                    </p:animEffect>
                                    <p:anim calcmode="lin" valueType="num">
                                      <p:cBhvr>
                                        <p:cTn id="62"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63" dur="1000" fill="hold"/>
                                        <p:tgtEl>
                                          <p:spTgt spid="7">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
                                            <p:txEl>
                                              <p:pRg st="0" end="0"/>
                                            </p:txEl>
                                          </p:spTgt>
                                        </p:tgtEl>
                                        <p:attrNameLst>
                                          <p:attrName>style.visibility</p:attrName>
                                        </p:attrNameLst>
                                      </p:cBhvr>
                                      <p:to>
                                        <p:strVal val="visible"/>
                                      </p:to>
                                    </p:set>
                                    <p:animEffect transition="in" filter="fade">
                                      <p:cBhvr>
                                        <p:cTn id="68" dur="500"/>
                                        <p:tgtEl>
                                          <p:spTgt spid="6">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8">
                                            <p:txEl>
                                              <p:pRg st="0" end="0"/>
                                            </p:txEl>
                                          </p:spTgt>
                                        </p:tgtEl>
                                        <p:attrNameLst>
                                          <p:attrName>style.visibility</p:attrName>
                                        </p:attrNameLst>
                                      </p:cBhvr>
                                      <p:to>
                                        <p:strVal val="visible"/>
                                      </p:to>
                                    </p:set>
                                    <p:animEffect transition="in" filter="fade">
                                      <p:cBhvr>
                                        <p:cTn id="73" dur="1000"/>
                                        <p:tgtEl>
                                          <p:spTgt spid="8">
                                            <p:txEl>
                                              <p:pRg st="0" end="0"/>
                                            </p:txEl>
                                          </p:spTgt>
                                        </p:tgtEl>
                                      </p:cBhvr>
                                    </p:animEffect>
                                    <p:anim calcmode="lin" valueType="num">
                                      <p:cBhvr>
                                        <p:cTn id="7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75"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nodeType="clickEffect">
                                  <p:stCondLst>
                                    <p:cond delay="0"/>
                                  </p:stCondLst>
                                  <p:childTnLst>
                                    <p:set>
                                      <p:cBhvr>
                                        <p:cTn id="79" dur="1" fill="hold">
                                          <p:stCondLst>
                                            <p:cond delay="0"/>
                                          </p:stCondLst>
                                        </p:cTn>
                                        <p:tgtEl>
                                          <p:spTgt spid="8">
                                            <p:txEl>
                                              <p:pRg st="1" end="1"/>
                                            </p:txEl>
                                          </p:spTgt>
                                        </p:tgtEl>
                                        <p:attrNameLst>
                                          <p:attrName>style.visibility</p:attrName>
                                        </p:attrNameLst>
                                      </p:cBhvr>
                                      <p:to>
                                        <p:strVal val="visible"/>
                                      </p:to>
                                    </p:set>
                                    <p:animEffect transition="in" filter="fade">
                                      <p:cBhvr>
                                        <p:cTn id="80" dur="1000"/>
                                        <p:tgtEl>
                                          <p:spTgt spid="8">
                                            <p:txEl>
                                              <p:pRg st="1" end="1"/>
                                            </p:txEl>
                                          </p:spTgt>
                                        </p:tgtEl>
                                      </p:cBhvr>
                                    </p:animEffect>
                                    <p:anim calcmode="lin" valueType="num">
                                      <p:cBhvr>
                                        <p:cTn id="81"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82"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nodeType="clickEffect">
                                  <p:stCondLst>
                                    <p:cond delay="0"/>
                                  </p:stCondLst>
                                  <p:childTnLst>
                                    <p:set>
                                      <p:cBhvr>
                                        <p:cTn id="86" dur="1" fill="hold">
                                          <p:stCondLst>
                                            <p:cond delay="0"/>
                                          </p:stCondLst>
                                        </p:cTn>
                                        <p:tgtEl>
                                          <p:spTgt spid="8">
                                            <p:txEl>
                                              <p:pRg st="2" end="2"/>
                                            </p:txEl>
                                          </p:spTgt>
                                        </p:tgtEl>
                                        <p:attrNameLst>
                                          <p:attrName>style.visibility</p:attrName>
                                        </p:attrNameLst>
                                      </p:cBhvr>
                                      <p:to>
                                        <p:strVal val="visible"/>
                                      </p:to>
                                    </p:set>
                                    <p:animEffect transition="in" filter="fade">
                                      <p:cBhvr>
                                        <p:cTn id="87" dur="1000"/>
                                        <p:tgtEl>
                                          <p:spTgt spid="8">
                                            <p:txEl>
                                              <p:pRg st="2" end="2"/>
                                            </p:txEl>
                                          </p:spTgt>
                                        </p:tgtEl>
                                      </p:cBhvr>
                                    </p:animEffect>
                                    <p:anim calcmode="lin" valueType="num">
                                      <p:cBhvr>
                                        <p:cTn id="88"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89"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42" presetClass="entr" presetSubtype="0" fill="hold" nodeType="clickEffect">
                                  <p:stCondLst>
                                    <p:cond delay="0"/>
                                  </p:stCondLst>
                                  <p:childTnLst>
                                    <p:set>
                                      <p:cBhvr>
                                        <p:cTn id="93" dur="1" fill="hold">
                                          <p:stCondLst>
                                            <p:cond delay="0"/>
                                          </p:stCondLst>
                                        </p:cTn>
                                        <p:tgtEl>
                                          <p:spTgt spid="8">
                                            <p:txEl>
                                              <p:pRg st="3" end="3"/>
                                            </p:txEl>
                                          </p:spTgt>
                                        </p:tgtEl>
                                        <p:attrNameLst>
                                          <p:attrName>style.visibility</p:attrName>
                                        </p:attrNameLst>
                                      </p:cBhvr>
                                      <p:to>
                                        <p:strVal val="visible"/>
                                      </p:to>
                                    </p:set>
                                    <p:animEffect transition="in" filter="fade">
                                      <p:cBhvr>
                                        <p:cTn id="94" dur="1000"/>
                                        <p:tgtEl>
                                          <p:spTgt spid="8">
                                            <p:txEl>
                                              <p:pRg st="3" end="3"/>
                                            </p:txEl>
                                          </p:spTgt>
                                        </p:tgtEl>
                                      </p:cBhvr>
                                    </p:animEffect>
                                    <p:anim calcmode="lin" valueType="num">
                                      <p:cBhvr>
                                        <p:cTn id="95"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96"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71FE1-E42C-4615-B3C2-929688290966}"/>
              </a:ext>
            </a:extLst>
          </p:cNvPr>
          <p:cNvSpPr>
            <a:spLocks noGrp="1"/>
          </p:cNvSpPr>
          <p:nvPr>
            <p:ph type="title"/>
          </p:nvPr>
        </p:nvSpPr>
        <p:spPr>
          <a:xfrm>
            <a:off x="810086" y="1194885"/>
            <a:ext cx="5285914" cy="782638"/>
          </a:xfrm>
        </p:spPr>
        <p:txBody>
          <a:bodyPr>
            <a:normAutofit/>
          </a:bodyPr>
          <a:lstStyle/>
          <a:p>
            <a:r>
              <a:rPr lang="en-IN" sz="3600" dirty="0">
                <a:solidFill>
                  <a:srgbClr val="92D050"/>
                </a:solidFill>
                <a:latin typeface="Berlin Sans FB" panose="020E0602020502020306" pitchFamily="34" charset="0"/>
              </a:rPr>
              <a:t>CHALLENGES FACED</a:t>
            </a:r>
          </a:p>
        </p:txBody>
      </p:sp>
      <p:sp>
        <p:nvSpPr>
          <p:cNvPr id="3" name="Slide Number Placeholder 2">
            <a:extLst>
              <a:ext uri="{FF2B5EF4-FFF2-40B4-BE49-F238E27FC236}">
                <a16:creationId xmlns:a16="http://schemas.microsoft.com/office/drawing/2014/main" id="{9AE8F0E0-407F-658A-9E99-CFE699B4EDFB}"/>
              </a:ext>
            </a:extLst>
          </p:cNvPr>
          <p:cNvSpPr>
            <a:spLocks noGrp="1"/>
          </p:cNvSpPr>
          <p:nvPr>
            <p:ph type="sldNum" sz="quarter" idx="10"/>
          </p:nvPr>
        </p:nvSpPr>
        <p:spPr/>
        <p:txBody>
          <a:bodyPr/>
          <a:lstStyle/>
          <a:p>
            <a:fld id="{D495E168-DA5E-4888-8D8A-92B118324C14}" type="slidenum">
              <a:rPr lang="en-US" noProof="0" smtClean="0"/>
              <a:pPr/>
              <a:t>11</a:t>
            </a:fld>
            <a:endParaRPr lang="en-US" noProof="0" dirty="0"/>
          </a:p>
        </p:txBody>
      </p:sp>
      <p:sp>
        <p:nvSpPr>
          <p:cNvPr id="6" name="Text Placeholder 5">
            <a:extLst>
              <a:ext uri="{FF2B5EF4-FFF2-40B4-BE49-F238E27FC236}">
                <a16:creationId xmlns:a16="http://schemas.microsoft.com/office/drawing/2014/main" id="{62735A15-7FA8-D8B3-1FF5-970A269F3FA5}"/>
              </a:ext>
            </a:extLst>
          </p:cNvPr>
          <p:cNvSpPr>
            <a:spLocks noGrp="1"/>
          </p:cNvSpPr>
          <p:nvPr>
            <p:ph type="body" sz="quarter" idx="15"/>
          </p:nvPr>
        </p:nvSpPr>
        <p:spPr>
          <a:xfrm>
            <a:off x="810086" y="2134681"/>
            <a:ext cx="5288963" cy="3137115"/>
          </a:xfrm>
        </p:spPr>
        <p:txBody>
          <a:bodyPr>
            <a:noAutofit/>
          </a:bodyPr>
          <a:lstStyle/>
          <a:p>
            <a:pPr algn="just">
              <a:lnSpc>
                <a:spcPct val="100000"/>
              </a:lnSpc>
            </a:pPr>
            <a:r>
              <a:rPr lang="en-IN" sz="2400" dirty="0"/>
              <a:t> Installing different inbuilt Python Packages.</a:t>
            </a:r>
          </a:p>
          <a:p>
            <a:pPr algn="just">
              <a:lnSpc>
                <a:spcPct val="100000"/>
              </a:lnSpc>
            </a:pPr>
            <a:r>
              <a:rPr lang="en-IN" sz="2400" dirty="0"/>
              <a:t>Creating a database file and importing in a program.</a:t>
            </a:r>
          </a:p>
          <a:p>
            <a:pPr algn="just">
              <a:lnSpc>
                <a:spcPct val="100000"/>
              </a:lnSpc>
            </a:pPr>
            <a:r>
              <a:rPr lang="en-IN" sz="2400" dirty="0"/>
              <a:t>Solving runtime errors.</a:t>
            </a:r>
          </a:p>
          <a:p>
            <a:pPr algn="just">
              <a:lnSpc>
                <a:spcPct val="100000"/>
              </a:lnSpc>
            </a:pPr>
            <a:r>
              <a:rPr lang="en-IN" sz="2400" dirty="0"/>
              <a:t>Finding the system bugs and fixing them.</a:t>
            </a:r>
          </a:p>
        </p:txBody>
      </p:sp>
    </p:spTree>
    <p:extLst>
      <p:ext uri="{BB962C8B-B14F-4D97-AF65-F5344CB8AC3E}">
        <p14:creationId xmlns:p14="http://schemas.microsoft.com/office/powerpoint/2010/main" val="2233000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1000"/>
                                        <p:tgtEl>
                                          <p:spTgt spid="6">
                                            <p:txEl>
                                              <p:pRg st="1" end="1"/>
                                            </p:txEl>
                                          </p:spTgt>
                                        </p:tgtEl>
                                      </p:cBhvr>
                                    </p:animEffect>
                                    <p:anim calcmode="lin" valueType="num">
                                      <p:cBhvr>
                                        <p:cTn id="20"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6">
                                            <p:txEl>
                                              <p:pRg st="2" end="2"/>
                                            </p:txEl>
                                          </p:spTgt>
                                        </p:tgtEl>
                                        <p:attrNameLst>
                                          <p:attrName>style.visibility</p:attrName>
                                        </p:attrNameLst>
                                      </p:cBhvr>
                                      <p:to>
                                        <p:strVal val="visible"/>
                                      </p:to>
                                    </p:set>
                                    <p:animEffect transition="in" filter="fade">
                                      <p:cBhvr>
                                        <p:cTn id="26" dur="1000"/>
                                        <p:tgtEl>
                                          <p:spTgt spid="6">
                                            <p:txEl>
                                              <p:pRg st="2" end="2"/>
                                            </p:txEl>
                                          </p:spTgt>
                                        </p:tgtEl>
                                      </p:cBhvr>
                                    </p:animEffect>
                                    <p:anim calcmode="lin" valueType="num">
                                      <p:cBhvr>
                                        <p:cTn id="27"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6">
                                            <p:txEl>
                                              <p:pRg st="3" end="3"/>
                                            </p:txEl>
                                          </p:spTgt>
                                        </p:tgtEl>
                                        <p:attrNameLst>
                                          <p:attrName>style.visibility</p:attrName>
                                        </p:attrNameLst>
                                      </p:cBhvr>
                                      <p:to>
                                        <p:strVal val="visible"/>
                                      </p:to>
                                    </p:set>
                                    <p:animEffect transition="in" filter="fade">
                                      <p:cBhvr>
                                        <p:cTn id="33" dur="1000"/>
                                        <p:tgtEl>
                                          <p:spTgt spid="6">
                                            <p:txEl>
                                              <p:pRg st="3" end="3"/>
                                            </p:txEl>
                                          </p:spTgt>
                                        </p:tgtEl>
                                      </p:cBhvr>
                                    </p:animEffect>
                                    <p:anim calcmode="lin" valueType="num">
                                      <p:cBhvr>
                                        <p:cTn id="34"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8B145-0838-0A9E-5412-69262BEE1181}"/>
              </a:ext>
            </a:extLst>
          </p:cNvPr>
          <p:cNvSpPr>
            <a:spLocks noGrp="1"/>
          </p:cNvSpPr>
          <p:nvPr>
            <p:ph type="title"/>
          </p:nvPr>
        </p:nvSpPr>
        <p:spPr>
          <a:xfrm>
            <a:off x="841248" y="1195851"/>
            <a:ext cx="5285914" cy="782638"/>
          </a:xfrm>
        </p:spPr>
        <p:txBody>
          <a:bodyPr>
            <a:normAutofit/>
          </a:bodyPr>
          <a:lstStyle/>
          <a:p>
            <a:r>
              <a:rPr lang="en-IN" sz="3600" dirty="0">
                <a:solidFill>
                  <a:srgbClr val="92D050"/>
                </a:solidFill>
                <a:latin typeface="Berlin Sans FB" panose="020E0602020502020306" pitchFamily="34" charset="0"/>
              </a:rPr>
              <a:t>CONCLUSION</a:t>
            </a:r>
          </a:p>
        </p:txBody>
      </p:sp>
      <p:sp>
        <p:nvSpPr>
          <p:cNvPr id="3" name="Slide Number Placeholder 2">
            <a:extLst>
              <a:ext uri="{FF2B5EF4-FFF2-40B4-BE49-F238E27FC236}">
                <a16:creationId xmlns:a16="http://schemas.microsoft.com/office/drawing/2014/main" id="{CB7C3DB0-A067-1F01-9D97-918869C44C55}"/>
              </a:ext>
            </a:extLst>
          </p:cNvPr>
          <p:cNvSpPr>
            <a:spLocks noGrp="1"/>
          </p:cNvSpPr>
          <p:nvPr>
            <p:ph type="sldNum" sz="quarter" idx="10"/>
          </p:nvPr>
        </p:nvSpPr>
        <p:spPr/>
        <p:txBody>
          <a:bodyPr/>
          <a:lstStyle/>
          <a:p>
            <a:fld id="{D495E168-DA5E-4888-8D8A-92B118324C14}" type="slidenum">
              <a:rPr lang="en-US" noProof="0" smtClean="0"/>
              <a:pPr/>
              <a:t>12</a:t>
            </a:fld>
            <a:endParaRPr lang="en-US" noProof="0" dirty="0"/>
          </a:p>
        </p:txBody>
      </p:sp>
      <p:sp>
        <p:nvSpPr>
          <p:cNvPr id="6" name="Text Placeholder 5">
            <a:extLst>
              <a:ext uri="{FF2B5EF4-FFF2-40B4-BE49-F238E27FC236}">
                <a16:creationId xmlns:a16="http://schemas.microsoft.com/office/drawing/2014/main" id="{DE464B4A-DA2F-EBC7-F6AE-1A53D2ADF2C0}"/>
              </a:ext>
            </a:extLst>
          </p:cNvPr>
          <p:cNvSpPr>
            <a:spLocks noGrp="1"/>
          </p:cNvSpPr>
          <p:nvPr>
            <p:ph type="body" sz="quarter" idx="15"/>
          </p:nvPr>
        </p:nvSpPr>
        <p:spPr>
          <a:xfrm>
            <a:off x="838199" y="2378007"/>
            <a:ext cx="5288963" cy="3740477"/>
          </a:xfrm>
        </p:spPr>
        <p:txBody>
          <a:bodyPr>
            <a:normAutofit/>
          </a:bodyPr>
          <a:lstStyle/>
          <a:p>
            <a:pPr algn="just"/>
            <a:r>
              <a:rPr lang="en-US" sz="2400" dirty="0"/>
              <a:t>The effective implementation of this software will manage all the needs of pharmacy.</a:t>
            </a:r>
          </a:p>
          <a:p>
            <a:pPr algn="just"/>
            <a:r>
              <a:rPr lang="en-US" sz="2400" dirty="0"/>
              <a:t>It is capable of providing easy and effective storage of information related to activities happening in the Medical Store.</a:t>
            </a:r>
          </a:p>
          <a:p>
            <a:pPr algn="just"/>
            <a:r>
              <a:rPr lang="en-US" sz="2400" dirty="0"/>
              <a:t>Due to automation the pharmacist does his or her work much faster. </a:t>
            </a:r>
            <a:endParaRPr lang="en-IN" sz="2400" dirty="0"/>
          </a:p>
        </p:txBody>
      </p:sp>
    </p:spTree>
    <p:extLst>
      <p:ext uri="{BB962C8B-B14F-4D97-AF65-F5344CB8AC3E}">
        <p14:creationId xmlns:p14="http://schemas.microsoft.com/office/powerpoint/2010/main" val="891116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additive="base">
                                        <p:cTn id="1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 calcmode="lin" valueType="num">
                                      <p:cBhvr additive="base">
                                        <p:cTn id="18"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6">
                                            <p:txEl>
                                              <p:pRg st="2" end="2"/>
                                            </p:txEl>
                                          </p:spTgt>
                                        </p:tgtEl>
                                        <p:attrNameLst>
                                          <p:attrName>style.visibility</p:attrName>
                                        </p:attrNameLst>
                                      </p:cBhvr>
                                      <p:to>
                                        <p:strVal val="visible"/>
                                      </p:to>
                                    </p:set>
                                    <p:anim calcmode="lin" valueType="num">
                                      <p:cBhvr additive="base">
                                        <p:cTn id="24"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1715-3040-EC4E-4F66-EA0F666B63F0}"/>
              </a:ext>
            </a:extLst>
          </p:cNvPr>
          <p:cNvSpPr>
            <a:spLocks noGrp="1"/>
          </p:cNvSpPr>
          <p:nvPr>
            <p:ph type="title"/>
          </p:nvPr>
        </p:nvSpPr>
        <p:spPr/>
        <p:txBody>
          <a:bodyPr>
            <a:normAutofit/>
          </a:bodyPr>
          <a:lstStyle/>
          <a:p>
            <a:r>
              <a:rPr lang="en-IN" sz="3600" dirty="0">
                <a:solidFill>
                  <a:srgbClr val="92D050"/>
                </a:solidFill>
                <a:latin typeface="Berlin Sans FB" panose="020E0602020502020306" pitchFamily="34" charset="0"/>
              </a:rPr>
              <a:t>FUTURE SCOPE</a:t>
            </a:r>
          </a:p>
        </p:txBody>
      </p:sp>
      <p:sp>
        <p:nvSpPr>
          <p:cNvPr id="3" name="Slide Number Placeholder 2">
            <a:extLst>
              <a:ext uri="{FF2B5EF4-FFF2-40B4-BE49-F238E27FC236}">
                <a16:creationId xmlns:a16="http://schemas.microsoft.com/office/drawing/2014/main" id="{C81044AE-1F54-FF63-F622-C117E3806576}"/>
              </a:ext>
            </a:extLst>
          </p:cNvPr>
          <p:cNvSpPr>
            <a:spLocks noGrp="1"/>
          </p:cNvSpPr>
          <p:nvPr>
            <p:ph type="sldNum" sz="quarter" idx="10"/>
          </p:nvPr>
        </p:nvSpPr>
        <p:spPr/>
        <p:txBody>
          <a:bodyPr/>
          <a:lstStyle/>
          <a:p>
            <a:fld id="{D495E168-DA5E-4888-8D8A-92B118324C14}" type="slidenum">
              <a:rPr lang="en-US" noProof="0" smtClean="0"/>
              <a:pPr/>
              <a:t>13</a:t>
            </a:fld>
            <a:endParaRPr lang="en-US" noProof="0" dirty="0"/>
          </a:p>
        </p:txBody>
      </p:sp>
      <p:sp>
        <p:nvSpPr>
          <p:cNvPr id="6" name="Text Placeholder 5">
            <a:extLst>
              <a:ext uri="{FF2B5EF4-FFF2-40B4-BE49-F238E27FC236}">
                <a16:creationId xmlns:a16="http://schemas.microsoft.com/office/drawing/2014/main" id="{1B177F07-ACB9-1131-2566-5B02777F718C}"/>
              </a:ext>
            </a:extLst>
          </p:cNvPr>
          <p:cNvSpPr>
            <a:spLocks noGrp="1"/>
          </p:cNvSpPr>
          <p:nvPr>
            <p:ph type="body" sz="quarter" idx="15"/>
          </p:nvPr>
        </p:nvSpPr>
        <p:spPr>
          <a:xfrm>
            <a:off x="658538" y="2295094"/>
            <a:ext cx="5288963" cy="3152520"/>
          </a:xfrm>
        </p:spPr>
        <p:txBody>
          <a:bodyPr>
            <a:noAutofit/>
          </a:bodyPr>
          <a:lstStyle/>
          <a:p>
            <a:pPr algn="just"/>
            <a:r>
              <a:rPr lang="en-IN" sz="2400" dirty="0"/>
              <a:t>This system helps pharmacists to improve supply, cost, management and sales from the inventory.</a:t>
            </a:r>
          </a:p>
          <a:p>
            <a:pPr algn="just"/>
            <a:r>
              <a:rPr lang="en-IN" sz="2400" dirty="0"/>
              <a:t>But, the parts that can be further developed are, creation of a login page for the owner, maintaining the record of the suppliers, creating appointment facility for doctor system.</a:t>
            </a:r>
          </a:p>
          <a:p>
            <a:pPr algn="just"/>
            <a:r>
              <a:rPr lang="en-IN" sz="2400" dirty="0"/>
              <a:t>This system can also be made to develop a management system for shopkeepers.</a:t>
            </a:r>
          </a:p>
        </p:txBody>
      </p:sp>
    </p:spTree>
    <p:extLst>
      <p:ext uri="{BB962C8B-B14F-4D97-AF65-F5344CB8AC3E}">
        <p14:creationId xmlns:p14="http://schemas.microsoft.com/office/powerpoint/2010/main" val="2451168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additive="base">
                                        <p:cTn id="1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 calcmode="lin" valueType="num">
                                      <p:cBhvr additive="base">
                                        <p:cTn id="18"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6">
                                            <p:txEl>
                                              <p:pRg st="2" end="2"/>
                                            </p:txEl>
                                          </p:spTgt>
                                        </p:tgtEl>
                                        <p:attrNameLst>
                                          <p:attrName>style.visibility</p:attrName>
                                        </p:attrNameLst>
                                      </p:cBhvr>
                                      <p:to>
                                        <p:strVal val="visible"/>
                                      </p:to>
                                    </p:set>
                                    <p:anim calcmode="lin" valueType="num">
                                      <p:cBhvr additive="base">
                                        <p:cTn id="24"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15778C-76B3-AE6A-38F7-4E8C38880457}"/>
              </a:ext>
            </a:extLst>
          </p:cNvPr>
          <p:cNvSpPr>
            <a:spLocks noGrp="1"/>
          </p:cNvSpPr>
          <p:nvPr>
            <p:ph type="sldNum" sz="quarter" idx="10"/>
          </p:nvPr>
        </p:nvSpPr>
        <p:spPr/>
        <p:txBody>
          <a:bodyPr/>
          <a:lstStyle/>
          <a:p>
            <a:fld id="{D495E168-DA5E-4888-8D8A-92B118324C14}" type="slidenum">
              <a:rPr lang="en-US" noProof="0" smtClean="0"/>
              <a:pPr/>
              <a:t>14</a:t>
            </a:fld>
            <a:endParaRPr lang="en-US" noProof="0" dirty="0"/>
          </a:p>
        </p:txBody>
      </p:sp>
      <p:sp>
        <p:nvSpPr>
          <p:cNvPr id="5" name="Title 4">
            <a:extLst>
              <a:ext uri="{FF2B5EF4-FFF2-40B4-BE49-F238E27FC236}">
                <a16:creationId xmlns:a16="http://schemas.microsoft.com/office/drawing/2014/main" id="{31010014-5CC6-1F06-3D75-6CF52094214B}"/>
              </a:ext>
            </a:extLst>
          </p:cNvPr>
          <p:cNvSpPr>
            <a:spLocks noGrp="1"/>
          </p:cNvSpPr>
          <p:nvPr>
            <p:ph type="title"/>
          </p:nvPr>
        </p:nvSpPr>
        <p:spPr/>
        <p:txBody>
          <a:bodyPr>
            <a:normAutofit/>
          </a:bodyPr>
          <a:lstStyle/>
          <a:p>
            <a:pPr algn="ctr"/>
            <a:r>
              <a:rPr lang="en-IN" sz="3600" dirty="0">
                <a:latin typeface="Berlin Sans FB" panose="020E0602020502020306" pitchFamily="34" charset="0"/>
              </a:rPr>
              <a:t>REFRENCES</a:t>
            </a:r>
          </a:p>
        </p:txBody>
      </p:sp>
      <p:sp>
        <p:nvSpPr>
          <p:cNvPr id="4" name="Content Placeholder 3">
            <a:extLst>
              <a:ext uri="{FF2B5EF4-FFF2-40B4-BE49-F238E27FC236}">
                <a16:creationId xmlns:a16="http://schemas.microsoft.com/office/drawing/2014/main" id="{8B4FAFE9-E906-0330-8D06-208B1161640E}"/>
              </a:ext>
            </a:extLst>
          </p:cNvPr>
          <p:cNvSpPr>
            <a:spLocks noGrp="1"/>
          </p:cNvSpPr>
          <p:nvPr>
            <p:ph idx="4294967295"/>
          </p:nvPr>
        </p:nvSpPr>
        <p:spPr>
          <a:xfrm>
            <a:off x="838200" y="1844286"/>
            <a:ext cx="10515600" cy="4351338"/>
          </a:xfrm>
        </p:spPr>
        <p:txBody>
          <a:bodyPr>
            <a:normAutofit/>
          </a:bodyPr>
          <a:lstStyle/>
          <a:p>
            <a:pPr>
              <a:buFont typeface="Wingdings" panose="05000000000000000000" pitchFamily="2" charset="2"/>
              <a:buChar char="v"/>
            </a:pPr>
            <a:r>
              <a:rPr lang="en-IN" sz="2000" dirty="0">
                <a:solidFill>
                  <a:schemeClr val="bg1"/>
                </a:solidFill>
              </a:rPr>
              <a:t> Python for Desktop Applications: How to develop, pack and deliver Python applications with Tkinter by Tran Duc Loi.</a:t>
            </a:r>
          </a:p>
          <a:p>
            <a:pPr>
              <a:buFont typeface="Wingdings" panose="05000000000000000000" pitchFamily="2" charset="2"/>
              <a:buChar char="v"/>
            </a:pPr>
            <a:r>
              <a:rPr lang="en-IN" sz="2000" dirty="0">
                <a:solidFill>
                  <a:schemeClr val="bg1"/>
                </a:solidFill>
              </a:rPr>
              <a:t> Python in a Nutshell: A Desktop Quick Reference, Third Edition by Alex </a:t>
            </a:r>
            <a:r>
              <a:rPr lang="en-IN" sz="2000" dirty="0" err="1">
                <a:solidFill>
                  <a:schemeClr val="bg1"/>
                </a:solidFill>
              </a:rPr>
              <a:t>Martelli</a:t>
            </a:r>
            <a:r>
              <a:rPr lang="en-IN" sz="2000" dirty="0">
                <a:solidFill>
                  <a:schemeClr val="bg1"/>
                </a:solidFill>
              </a:rPr>
              <a:t>, Anna Ravenscroft, Steve Hoiden.</a:t>
            </a:r>
          </a:p>
          <a:p>
            <a:pPr>
              <a:buFont typeface="Wingdings" panose="05000000000000000000" pitchFamily="2" charset="2"/>
              <a:buChar char="v"/>
            </a:pPr>
            <a:r>
              <a:rPr lang="en-IN" sz="2000" dirty="0">
                <a:solidFill>
                  <a:schemeClr val="bg1"/>
                </a:solidFill>
              </a:rPr>
              <a:t> </a:t>
            </a:r>
            <a:r>
              <a:rPr lang="en-IN" sz="2000" dirty="0">
                <a:solidFill>
                  <a:schemeClr val="bg1"/>
                </a:solidFill>
                <a:hlinkClick r:id="rId2">
                  <a:extLst>
                    <a:ext uri="{A12FA001-AC4F-418D-AE19-62706E023703}">
                      <ahyp:hlinkClr xmlns:ahyp="http://schemas.microsoft.com/office/drawing/2018/hyperlinkcolor" val="tx"/>
                    </a:ext>
                  </a:extLst>
                </a:hlinkClick>
              </a:rPr>
              <a:t>https://aipublications.com/uploads/issue_files/7IJEEC-JUN20218-Pharmacy.pdf</a:t>
            </a:r>
            <a:endParaRPr lang="en-IN" sz="2000" dirty="0">
              <a:solidFill>
                <a:schemeClr val="bg1"/>
              </a:solidFill>
            </a:endParaRPr>
          </a:p>
          <a:p>
            <a:pPr>
              <a:buFont typeface="Wingdings" panose="05000000000000000000" pitchFamily="2" charset="2"/>
              <a:buChar char="v"/>
            </a:pPr>
            <a:r>
              <a:rPr lang="en-IN" sz="2000" dirty="0">
                <a:solidFill>
                  <a:schemeClr val="bg1"/>
                </a:solidFill>
                <a:hlinkClick r:id="rId3">
                  <a:extLst>
                    <a:ext uri="{A12FA001-AC4F-418D-AE19-62706E023703}">
                      <ahyp:hlinkClr xmlns:ahyp="http://schemas.microsoft.com/office/drawing/2018/hyperlinkcolor" val="tx"/>
                    </a:ext>
                  </a:extLst>
                </a:hlinkClick>
              </a:rPr>
              <a:t>https://www.irjmets.com/uploadedfiles/paper/volume_3/issue_12_december_2021/18007/final/fin_irjmets1641021488.pdf</a:t>
            </a:r>
            <a:endParaRPr lang="en-IN" sz="2000" dirty="0">
              <a:solidFill>
                <a:schemeClr val="bg1"/>
              </a:solidFill>
            </a:endParaRPr>
          </a:p>
          <a:p>
            <a:pPr>
              <a:buFont typeface="Wingdings" panose="05000000000000000000" pitchFamily="2" charset="2"/>
              <a:buChar char="v"/>
            </a:pPr>
            <a:r>
              <a:rPr lang="en-IN" sz="2000" dirty="0">
                <a:solidFill>
                  <a:schemeClr val="bg1"/>
                </a:solidFill>
              </a:rPr>
              <a:t> </a:t>
            </a:r>
            <a:r>
              <a:rPr lang="en-US" sz="2000" dirty="0">
                <a:solidFill>
                  <a:schemeClr val="bg1"/>
                </a:solidFill>
              </a:rPr>
              <a:t>W. J. Bicket, J. P. Gagnon. (1981). Purchase and inventory control for hospital pharmacies. Topics in hospital pharmacy management / Aspen Systems Corporation</a:t>
            </a:r>
          </a:p>
          <a:p>
            <a:pPr>
              <a:buFont typeface="Wingdings" panose="05000000000000000000" pitchFamily="2" charset="2"/>
              <a:buChar char="v"/>
            </a:pPr>
            <a:r>
              <a:rPr lang="en-IN" sz="2000" dirty="0">
                <a:solidFill>
                  <a:schemeClr val="bg1"/>
                </a:solidFill>
              </a:rPr>
              <a:t>https://ijesc.org/upload/4c640fa99bfccdcf6f90430972e263e6.Pharmacy%20Management%20System%20A%20Review.pdf</a:t>
            </a:r>
          </a:p>
          <a:p>
            <a:pPr>
              <a:buFont typeface="Wingdings" panose="05000000000000000000" pitchFamily="2" charset="2"/>
              <a:buChar char="v"/>
            </a:pPr>
            <a:endParaRPr lang="en-IN" sz="2000" dirty="0">
              <a:solidFill>
                <a:schemeClr val="bg1"/>
              </a:solidFill>
            </a:endParaRPr>
          </a:p>
        </p:txBody>
      </p:sp>
    </p:spTree>
    <p:extLst>
      <p:ext uri="{BB962C8B-B14F-4D97-AF65-F5344CB8AC3E}">
        <p14:creationId xmlns:p14="http://schemas.microsoft.com/office/powerpoint/2010/main" val="1053014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7B2ED9-9937-7D8F-3D63-7C296F5869F1}"/>
              </a:ext>
            </a:extLst>
          </p:cNvPr>
          <p:cNvSpPr>
            <a:spLocks noGrp="1"/>
          </p:cNvSpPr>
          <p:nvPr>
            <p:ph type="body" sz="quarter" idx="21"/>
          </p:nvPr>
        </p:nvSpPr>
        <p:spPr/>
        <p:txBody>
          <a:bodyPr/>
          <a:lstStyle/>
          <a:p>
            <a:r>
              <a:rPr lang="en-IN" dirty="0">
                <a:latin typeface="Bradley Hand ITC" panose="03070402050302030203" pitchFamily="66" charset="0"/>
              </a:rPr>
              <a:t>Group No. 7</a:t>
            </a:r>
          </a:p>
        </p:txBody>
      </p:sp>
      <p:sp>
        <p:nvSpPr>
          <p:cNvPr id="3" name="Text Placeholder 2">
            <a:extLst>
              <a:ext uri="{FF2B5EF4-FFF2-40B4-BE49-F238E27FC236}">
                <a16:creationId xmlns:a16="http://schemas.microsoft.com/office/drawing/2014/main" id="{F9A16E94-6200-EE95-43B7-A9E635655943}"/>
              </a:ext>
            </a:extLst>
          </p:cNvPr>
          <p:cNvSpPr>
            <a:spLocks noGrp="1"/>
          </p:cNvSpPr>
          <p:nvPr>
            <p:ph type="body" sz="quarter" idx="20"/>
          </p:nvPr>
        </p:nvSpPr>
        <p:spPr>
          <a:xfrm>
            <a:off x="3992918" y="3934968"/>
            <a:ext cx="4367531" cy="288000"/>
          </a:xfrm>
        </p:spPr>
        <p:txBody>
          <a:bodyPr/>
          <a:lstStyle/>
          <a:p>
            <a:r>
              <a:rPr lang="en-IN" dirty="0">
                <a:solidFill>
                  <a:schemeClr val="bg1"/>
                </a:solidFill>
                <a:latin typeface="Bradley Hand ITC" panose="03070402050302030203" pitchFamily="66" charset="0"/>
              </a:rPr>
              <a:t>Prepared By :</a:t>
            </a:r>
          </a:p>
        </p:txBody>
      </p:sp>
      <p:sp>
        <p:nvSpPr>
          <p:cNvPr id="7" name="Title 6">
            <a:extLst>
              <a:ext uri="{FF2B5EF4-FFF2-40B4-BE49-F238E27FC236}">
                <a16:creationId xmlns:a16="http://schemas.microsoft.com/office/drawing/2014/main" id="{A06AF301-C954-0048-838A-E5660CF18E30}"/>
              </a:ext>
            </a:extLst>
          </p:cNvPr>
          <p:cNvSpPr>
            <a:spLocks noGrp="1"/>
          </p:cNvSpPr>
          <p:nvPr>
            <p:ph type="title"/>
          </p:nvPr>
        </p:nvSpPr>
        <p:spPr/>
        <p:txBody>
          <a:bodyPr/>
          <a:lstStyle/>
          <a:p>
            <a:pPr algn="just"/>
            <a:r>
              <a:rPr lang="en-IN" dirty="0">
                <a:latin typeface="Bradley Hand ITC" panose="03070402050302030203" pitchFamily="66" charset="0"/>
              </a:rPr>
              <a:t>        Thank You!!!</a:t>
            </a:r>
          </a:p>
        </p:txBody>
      </p:sp>
    </p:spTree>
    <p:extLst>
      <p:ext uri="{BB962C8B-B14F-4D97-AF65-F5344CB8AC3E}">
        <p14:creationId xmlns:p14="http://schemas.microsoft.com/office/powerpoint/2010/main" val="32401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ppt_w</p:attrName>
                                        </p:attrNameLst>
                                      </p:cBhvr>
                                      <p:tavLst>
                                        <p:tav tm="0" fmla="#ppt_w*sin(2.5*pi*$)">
                                          <p:val>
                                            <p:fltVal val="0"/>
                                          </p:val>
                                        </p:tav>
                                        <p:tav tm="100000">
                                          <p:val>
                                            <p:fltVal val="1"/>
                                          </p:val>
                                        </p:tav>
                                      </p:tavLst>
                                    </p:anim>
                                    <p:anim calcmode="lin" valueType="num">
                                      <p:cBhvr>
                                        <p:cTn id="9"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
                                            <p:txEl>
                                              <p:pRg st="0" end="0"/>
                                            </p:txEl>
                                          </p:spTgt>
                                        </p:tgtEl>
                                        <p:attrNameLst>
                                          <p:attrName>style.visibility</p:attrName>
                                        </p:attrNameLst>
                                      </p:cBhvr>
                                      <p:to>
                                        <p:strVal val="visible"/>
                                      </p:to>
                                    </p:set>
                                    <p:anim calcmode="lin" valueType="num">
                                      <p:cBhvr additive="base">
                                        <p:cTn id="21"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0"/>
          </p:nvPr>
        </p:nvSpPr>
        <p:spPr/>
        <p:txBody>
          <a:bodyPr/>
          <a:lstStyle/>
          <a:p>
            <a:fld id="{D495E168-DA5E-4888-8D8A-92B118324C14}" type="slidenum">
              <a:rPr lang="en-US" smtClean="0"/>
              <a:pPr/>
              <a:t>2</a:t>
            </a:fld>
            <a:endParaRPr lang="en-US" dirty="0"/>
          </a:p>
        </p:txBody>
      </p:sp>
      <p:sp>
        <p:nvSpPr>
          <p:cNvPr id="5" name="Text Placeholder 4">
            <a:extLst>
              <a:ext uri="{FF2B5EF4-FFF2-40B4-BE49-F238E27FC236}">
                <a16:creationId xmlns:a16="http://schemas.microsoft.com/office/drawing/2014/main" id="{171A006E-2552-45AA-81E6-9D6D26A503C2}"/>
              </a:ext>
            </a:extLst>
          </p:cNvPr>
          <p:cNvSpPr>
            <a:spLocks noGrp="1"/>
          </p:cNvSpPr>
          <p:nvPr>
            <p:ph idx="1"/>
          </p:nvPr>
        </p:nvSpPr>
        <p:spPr>
          <a:xfrm>
            <a:off x="838200" y="1949708"/>
            <a:ext cx="10515600" cy="4351338"/>
          </a:xfrm>
        </p:spPr>
        <p:txBody>
          <a:bodyPr>
            <a:normAutofit fontScale="85000" lnSpcReduction="20000"/>
          </a:bodyPr>
          <a:lstStyle/>
          <a:p>
            <a:pPr>
              <a:buFont typeface="Courier New" panose="02070309020205020404" pitchFamily="49" charset="0"/>
              <a:buChar char="o"/>
            </a:pPr>
            <a:r>
              <a:rPr lang="en-US" dirty="0">
                <a:latin typeface="Berlin Sans FB" panose="020E0602020502020306" pitchFamily="34" charset="0"/>
              </a:rPr>
              <a:t>Problem Statement</a:t>
            </a:r>
          </a:p>
          <a:p>
            <a:pPr>
              <a:buFont typeface="Courier New" panose="02070309020205020404" pitchFamily="49" charset="0"/>
              <a:buChar char="o"/>
            </a:pPr>
            <a:r>
              <a:rPr lang="en-US" dirty="0">
                <a:latin typeface="Berlin Sans FB" panose="020E0602020502020306" pitchFamily="34" charset="0"/>
              </a:rPr>
              <a:t>Objectives</a:t>
            </a:r>
          </a:p>
          <a:p>
            <a:pPr>
              <a:buFont typeface="Courier New" panose="02070309020205020404" pitchFamily="49" charset="0"/>
              <a:buChar char="o"/>
            </a:pPr>
            <a:r>
              <a:rPr lang="en-US" dirty="0">
                <a:latin typeface="Berlin Sans FB" panose="020E0602020502020306" pitchFamily="34" charset="0"/>
              </a:rPr>
              <a:t>Introduction</a:t>
            </a:r>
          </a:p>
          <a:p>
            <a:pPr>
              <a:buFont typeface="Courier New" panose="02070309020205020404" pitchFamily="49" charset="0"/>
              <a:buChar char="o"/>
            </a:pPr>
            <a:r>
              <a:rPr lang="en-US" dirty="0">
                <a:latin typeface="Berlin Sans FB" panose="020E0602020502020306" pitchFamily="34" charset="0"/>
              </a:rPr>
              <a:t>Motivation</a:t>
            </a:r>
          </a:p>
          <a:p>
            <a:pPr>
              <a:buFont typeface="Courier New" panose="02070309020205020404" pitchFamily="49" charset="0"/>
              <a:buChar char="o"/>
            </a:pPr>
            <a:r>
              <a:rPr lang="en-US" dirty="0">
                <a:latin typeface="Berlin Sans FB" panose="020E0602020502020306" pitchFamily="34" charset="0"/>
              </a:rPr>
              <a:t>Literature Survey</a:t>
            </a:r>
          </a:p>
          <a:p>
            <a:pPr>
              <a:buFont typeface="Courier New" panose="02070309020205020404" pitchFamily="49" charset="0"/>
              <a:buChar char="o"/>
            </a:pPr>
            <a:r>
              <a:rPr lang="en-US" dirty="0">
                <a:latin typeface="Berlin Sans FB" panose="020E0602020502020306" pitchFamily="34" charset="0"/>
              </a:rPr>
              <a:t> Methodology</a:t>
            </a:r>
          </a:p>
          <a:p>
            <a:pPr>
              <a:buFont typeface="Courier New" panose="02070309020205020404" pitchFamily="49" charset="0"/>
              <a:buChar char="o"/>
            </a:pPr>
            <a:r>
              <a:rPr lang="en-US" dirty="0">
                <a:latin typeface="Berlin Sans FB" panose="020E0602020502020306" pitchFamily="34" charset="0"/>
              </a:rPr>
              <a:t> Requirements</a:t>
            </a:r>
          </a:p>
          <a:p>
            <a:pPr>
              <a:buFont typeface="Courier New" panose="02070309020205020404" pitchFamily="49" charset="0"/>
              <a:buChar char="o"/>
            </a:pPr>
            <a:r>
              <a:rPr lang="en-US" dirty="0">
                <a:latin typeface="Berlin Sans FB" panose="020E0602020502020306" pitchFamily="34" charset="0"/>
              </a:rPr>
              <a:t> Challenges Faced</a:t>
            </a:r>
          </a:p>
          <a:p>
            <a:pPr>
              <a:buFont typeface="Courier New" panose="02070309020205020404" pitchFamily="49" charset="0"/>
              <a:buChar char="o"/>
            </a:pPr>
            <a:r>
              <a:rPr lang="en-US" dirty="0">
                <a:latin typeface="Berlin Sans FB" panose="020E0602020502020306" pitchFamily="34" charset="0"/>
              </a:rPr>
              <a:t>Conclusion</a:t>
            </a:r>
          </a:p>
          <a:p>
            <a:pPr>
              <a:buFont typeface="Courier New" panose="02070309020205020404" pitchFamily="49" charset="0"/>
              <a:buChar char="o"/>
            </a:pPr>
            <a:r>
              <a:rPr lang="en-US" dirty="0">
                <a:latin typeface="Berlin Sans FB" panose="020E0602020502020306" pitchFamily="34" charset="0"/>
              </a:rPr>
              <a:t>Future Scope</a:t>
            </a:r>
          </a:p>
          <a:p>
            <a:pPr>
              <a:buFont typeface="Courier New" panose="02070309020205020404" pitchFamily="49" charset="0"/>
              <a:buChar char="o"/>
            </a:pPr>
            <a:r>
              <a:rPr lang="en-US" dirty="0">
                <a:latin typeface="Berlin Sans FB" panose="020E0602020502020306" pitchFamily="34" charset="0"/>
              </a:rPr>
              <a:t> References</a:t>
            </a:r>
          </a:p>
          <a:p>
            <a:pPr algn="ctr">
              <a:buFont typeface="Courier New" panose="02070309020205020404" pitchFamily="49" charset="0"/>
              <a:buChar char="o"/>
            </a:pPr>
            <a:endParaRPr lang="en-US" dirty="0"/>
          </a:p>
        </p:txBody>
      </p:sp>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434389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485A5DC-9529-9569-3CE7-67D64B09DFFC}"/>
              </a:ext>
            </a:extLst>
          </p:cNvPr>
          <p:cNvSpPr>
            <a:spLocks noGrp="1"/>
          </p:cNvSpPr>
          <p:nvPr>
            <p:ph type="sldNum" sz="quarter" idx="10"/>
          </p:nvPr>
        </p:nvSpPr>
        <p:spPr/>
        <p:txBody>
          <a:bodyPr/>
          <a:lstStyle/>
          <a:p>
            <a:fld id="{D495E168-DA5E-4888-8D8A-92B118324C14}" type="slidenum">
              <a:rPr lang="en-US" noProof="0" smtClean="0"/>
              <a:pPr/>
              <a:t>3</a:t>
            </a:fld>
            <a:endParaRPr lang="en-US" noProof="0" dirty="0"/>
          </a:p>
        </p:txBody>
      </p:sp>
      <p:sp>
        <p:nvSpPr>
          <p:cNvPr id="2" name="Title 1">
            <a:extLst>
              <a:ext uri="{FF2B5EF4-FFF2-40B4-BE49-F238E27FC236}">
                <a16:creationId xmlns:a16="http://schemas.microsoft.com/office/drawing/2014/main" id="{F06C72D0-D9BD-FC1B-B41D-192288B40354}"/>
              </a:ext>
            </a:extLst>
          </p:cNvPr>
          <p:cNvSpPr>
            <a:spLocks noGrp="1"/>
          </p:cNvSpPr>
          <p:nvPr>
            <p:ph type="title" idx="4294967295"/>
          </p:nvPr>
        </p:nvSpPr>
        <p:spPr>
          <a:xfrm>
            <a:off x="354562" y="406044"/>
            <a:ext cx="11383347" cy="782637"/>
          </a:xfrm>
        </p:spPr>
        <p:txBody>
          <a:bodyPr>
            <a:normAutofit/>
          </a:bodyPr>
          <a:lstStyle/>
          <a:p>
            <a:pPr algn="ctr"/>
            <a:r>
              <a:rPr lang="en-IN" sz="3600" dirty="0">
                <a:latin typeface="Berlin Sans FB" panose="020E0602020502020306" pitchFamily="34" charset="0"/>
              </a:rPr>
              <a:t>PROBLEM STATEMENT</a:t>
            </a:r>
          </a:p>
        </p:txBody>
      </p:sp>
      <p:sp>
        <p:nvSpPr>
          <p:cNvPr id="5" name="Text Placeholder 4">
            <a:extLst>
              <a:ext uri="{FF2B5EF4-FFF2-40B4-BE49-F238E27FC236}">
                <a16:creationId xmlns:a16="http://schemas.microsoft.com/office/drawing/2014/main" id="{270A30D5-A9BE-3472-FF13-9B4A793FBDCC}"/>
              </a:ext>
            </a:extLst>
          </p:cNvPr>
          <p:cNvSpPr>
            <a:spLocks noGrp="1"/>
          </p:cNvSpPr>
          <p:nvPr>
            <p:ph type="body" sz="quarter" idx="4294967295"/>
          </p:nvPr>
        </p:nvSpPr>
        <p:spPr>
          <a:xfrm>
            <a:off x="354562" y="1363875"/>
            <a:ext cx="11010123" cy="1530220"/>
          </a:xfrm>
        </p:spPr>
        <p:txBody>
          <a:bodyPr>
            <a:noAutofit/>
          </a:bodyPr>
          <a:lstStyle/>
          <a:p>
            <a:pPr marL="342900" indent="-342900" algn="just">
              <a:buFont typeface="Arial" panose="020B0604020202020204" pitchFamily="34" charset="0"/>
              <a:buChar char="•"/>
            </a:pPr>
            <a:r>
              <a:rPr lang="en-US" sz="2400" dirty="0">
                <a:solidFill>
                  <a:schemeClr val="bg1"/>
                </a:solidFill>
              </a:rPr>
              <a:t>Managing pharmacy records on paper is tedious ,time consuming and difficult task, may lead to inaccurate calculation which can make customer dissatisfied .</a:t>
            </a:r>
          </a:p>
          <a:p>
            <a:pPr marL="342900" indent="-342900" algn="just">
              <a:buFont typeface="Arial" panose="020B0604020202020204" pitchFamily="34" charset="0"/>
              <a:buChar char="•"/>
            </a:pPr>
            <a:r>
              <a:rPr lang="en-US" sz="2400" dirty="0">
                <a:solidFill>
                  <a:schemeClr val="bg1"/>
                </a:solidFill>
              </a:rPr>
              <a:t>This project will help pharmacist to use time efficiently and  maintain records of inventory accurately.</a:t>
            </a:r>
          </a:p>
          <a:p>
            <a:pPr marL="342900" indent="-342900">
              <a:buFont typeface="Arial" panose="020B0604020202020204" pitchFamily="34" charset="0"/>
              <a:buChar char="•"/>
            </a:pPr>
            <a:endParaRPr lang="en-US" sz="2400" dirty="0">
              <a:solidFill>
                <a:schemeClr val="bg1"/>
              </a:solidFill>
            </a:endParaRPr>
          </a:p>
          <a:p>
            <a:pPr marL="342900" indent="-342900">
              <a:buFont typeface="Arial" panose="020B0604020202020204" pitchFamily="34" charset="0"/>
              <a:buChar char="•"/>
            </a:pPr>
            <a:endParaRPr lang="en-IN" sz="2400" dirty="0">
              <a:solidFill>
                <a:schemeClr val="bg1"/>
              </a:solidFill>
            </a:endParaRPr>
          </a:p>
        </p:txBody>
      </p:sp>
      <p:sp>
        <p:nvSpPr>
          <p:cNvPr id="4" name="Title 1">
            <a:extLst>
              <a:ext uri="{FF2B5EF4-FFF2-40B4-BE49-F238E27FC236}">
                <a16:creationId xmlns:a16="http://schemas.microsoft.com/office/drawing/2014/main" id="{BF4BF765-73E0-C0EA-4AAC-CC0B6F0D4930}"/>
              </a:ext>
            </a:extLst>
          </p:cNvPr>
          <p:cNvSpPr txBox="1">
            <a:spLocks/>
          </p:cNvSpPr>
          <p:nvPr/>
        </p:nvSpPr>
        <p:spPr>
          <a:xfrm>
            <a:off x="454091" y="2961141"/>
            <a:ext cx="11383348" cy="7826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a:lstStyle>
          <a:p>
            <a:pPr algn="ctr"/>
            <a:r>
              <a:rPr lang="en-IN" sz="3600" dirty="0">
                <a:latin typeface="Berlin Sans FB" panose="020E0602020502020306" pitchFamily="34" charset="0"/>
              </a:rPr>
              <a:t>OBJECTIVES</a:t>
            </a:r>
          </a:p>
        </p:txBody>
      </p:sp>
      <p:sp>
        <p:nvSpPr>
          <p:cNvPr id="7" name="TextBox 6">
            <a:extLst>
              <a:ext uri="{FF2B5EF4-FFF2-40B4-BE49-F238E27FC236}">
                <a16:creationId xmlns:a16="http://schemas.microsoft.com/office/drawing/2014/main" id="{F797D1D9-7655-23EA-43B3-2146E7104A41}"/>
              </a:ext>
            </a:extLst>
          </p:cNvPr>
          <p:cNvSpPr txBox="1"/>
          <p:nvPr/>
        </p:nvSpPr>
        <p:spPr>
          <a:xfrm>
            <a:off x="354562" y="3743778"/>
            <a:ext cx="11374018" cy="2240613"/>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400" dirty="0">
                <a:solidFill>
                  <a:schemeClr val="bg1"/>
                </a:solidFill>
              </a:rPr>
              <a:t>  Streamlining inventory management.</a:t>
            </a:r>
          </a:p>
          <a:p>
            <a:pPr marL="342900" indent="-342900" algn="just">
              <a:lnSpc>
                <a:spcPct val="150000"/>
              </a:lnSpc>
              <a:buFont typeface="Arial" panose="020B0604020202020204" pitchFamily="34" charset="0"/>
              <a:buChar char="•"/>
            </a:pPr>
            <a:r>
              <a:rPr lang="en-US" sz="2400" dirty="0">
                <a:solidFill>
                  <a:schemeClr val="bg1"/>
                </a:solidFill>
              </a:rPr>
              <a:t>  Enhancing prescription processing.</a:t>
            </a:r>
          </a:p>
          <a:p>
            <a:pPr marL="342900" indent="-342900" algn="just">
              <a:lnSpc>
                <a:spcPct val="150000"/>
              </a:lnSpc>
              <a:buFont typeface="Arial" panose="020B0604020202020204" pitchFamily="34" charset="0"/>
              <a:buChar char="•"/>
            </a:pPr>
            <a:r>
              <a:rPr lang="en-US" sz="2400" dirty="0">
                <a:solidFill>
                  <a:schemeClr val="bg1"/>
                </a:solidFill>
              </a:rPr>
              <a:t>  Improving patient record-keeping.</a:t>
            </a:r>
          </a:p>
          <a:p>
            <a:pPr marL="342900" indent="-342900" algn="just">
              <a:lnSpc>
                <a:spcPct val="150000"/>
              </a:lnSpc>
              <a:buFont typeface="Arial" panose="020B0604020202020204" pitchFamily="34" charset="0"/>
              <a:buChar char="•"/>
            </a:pPr>
            <a:r>
              <a:rPr lang="en-US" sz="2400" dirty="0">
                <a:solidFill>
                  <a:schemeClr val="bg1"/>
                </a:solidFill>
              </a:rPr>
              <a:t>  Improving efficiency and accuracy of store.</a:t>
            </a:r>
          </a:p>
        </p:txBody>
      </p:sp>
    </p:spTree>
    <p:extLst>
      <p:ext uri="{BB962C8B-B14F-4D97-AF65-F5344CB8AC3E}">
        <p14:creationId xmlns:p14="http://schemas.microsoft.com/office/powerpoint/2010/main" val="892224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 calcmode="lin" valueType="num">
                                      <p:cBhvr additive="base">
                                        <p:cTn id="14"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 calcmode="lin" valueType="num">
                                      <p:cBhvr additive="base">
                                        <p:cTn id="20"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anim calcmode="lin" valueType="num">
                                      <p:cBhvr>
                                        <p:cTn id="27" dur="1000" fill="hold"/>
                                        <p:tgtEl>
                                          <p:spTgt spid="4"/>
                                        </p:tgtEl>
                                        <p:attrNameLst>
                                          <p:attrName>ppt_x</p:attrName>
                                        </p:attrNameLst>
                                      </p:cBhvr>
                                      <p:tavLst>
                                        <p:tav tm="0">
                                          <p:val>
                                            <p:strVal val="#ppt_x"/>
                                          </p:val>
                                        </p:tav>
                                        <p:tav tm="100000">
                                          <p:val>
                                            <p:strVal val="#ppt_x"/>
                                          </p:val>
                                        </p:tav>
                                      </p:tavLst>
                                    </p:anim>
                                    <p:anim calcmode="lin" valueType="num">
                                      <p:cBhvr>
                                        <p:cTn id="2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a:lstStyle/>
          <a:p>
            <a:fld id="{D495E168-DA5E-4888-8D8A-92B118324C14}" type="slidenum">
              <a:rPr lang="en-US" smtClean="0"/>
              <a:pPr/>
              <a:t>4</a:t>
            </a:fld>
            <a:endParaRPr lang="en-US" dirty="0"/>
          </a:p>
        </p:txBody>
      </p:sp>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p:txBody>
          <a:bodyPr>
            <a:normAutofit/>
          </a:bodyPr>
          <a:lstStyle/>
          <a:p>
            <a:pPr algn="ctr"/>
            <a:r>
              <a:rPr lang="en-US" sz="3600" b="1" dirty="0">
                <a:solidFill>
                  <a:srgbClr val="92D050"/>
                </a:solidFill>
              </a:rPr>
              <a:t>INTRODUCTION </a:t>
            </a:r>
          </a:p>
        </p:txBody>
      </p:sp>
      <p:sp>
        <p:nvSpPr>
          <p:cNvPr id="5" name="Text Placeholder 4">
            <a:extLst>
              <a:ext uri="{FF2B5EF4-FFF2-40B4-BE49-F238E27FC236}">
                <a16:creationId xmlns:a16="http://schemas.microsoft.com/office/drawing/2014/main" id="{099A8D28-D968-408D-AA5E-1B16F071D7DF}"/>
              </a:ext>
            </a:extLst>
          </p:cNvPr>
          <p:cNvSpPr>
            <a:spLocks noGrp="1"/>
          </p:cNvSpPr>
          <p:nvPr>
            <p:ph idx="4294967295"/>
          </p:nvPr>
        </p:nvSpPr>
        <p:spPr>
          <a:xfrm>
            <a:off x="634482" y="1905809"/>
            <a:ext cx="10515600" cy="4351338"/>
          </a:xfrm>
        </p:spPr>
        <p:txBody>
          <a:bodyPr>
            <a:normAutofit/>
          </a:bodyPr>
          <a:lstStyle/>
          <a:p>
            <a:pPr algn="just">
              <a:lnSpc>
                <a:spcPct val="100000"/>
              </a:lnSpc>
              <a:buFont typeface="Wingdings" panose="05000000000000000000" pitchFamily="2" charset="2"/>
              <a:buChar char="§"/>
            </a:pPr>
            <a:r>
              <a:rPr lang="en-US" sz="2400" dirty="0">
                <a:solidFill>
                  <a:schemeClr val="bg1"/>
                </a:solidFill>
              </a:rPr>
              <a:t>Most Pharmacies are still doing their whole work manually, this kind of work may lead to mistake by workers and lead to a major problems.</a:t>
            </a:r>
          </a:p>
          <a:p>
            <a:pPr marL="0" indent="0" algn="just">
              <a:lnSpc>
                <a:spcPct val="100000"/>
              </a:lnSpc>
              <a:buNone/>
            </a:pPr>
            <a:endParaRPr lang="en-US" sz="2400" dirty="0">
              <a:solidFill>
                <a:schemeClr val="bg1"/>
              </a:solidFill>
            </a:endParaRPr>
          </a:p>
          <a:p>
            <a:pPr algn="just">
              <a:lnSpc>
                <a:spcPct val="100000"/>
              </a:lnSpc>
              <a:buFont typeface="Wingdings" panose="05000000000000000000" pitchFamily="2" charset="2"/>
              <a:buChar char="§"/>
            </a:pPr>
            <a:r>
              <a:rPr lang="en-US" sz="2400" dirty="0">
                <a:solidFill>
                  <a:schemeClr val="bg1"/>
                </a:solidFill>
              </a:rPr>
              <a:t>Therefore to solve this kind of problems the urgent need is to develop a Pharmacy management system that will prove beneficial for the Pharmacy.</a:t>
            </a:r>
          </a:p>
          <a:p>
            <a:pPr marL="0" indent="0" algn="just">
              <a:lnSpc>
                <a:spcPct val="100000"/>
              </a:lnSpc>
              <a:buNone/>
            </a:pPr>
            <a:endParaRPr lang="en-US" sz="2400" dirty="0">
              <a:solidFill>
                <a:schemeClr val="bg1"/>
              </a:solidFill>
            </a:endParaRPr>
          </a:p>
          <a:p>
            <a:pPr algn="just">
              <a:lnSpc>
                <a:spcPct val="100000"/>
              </a:lnSpc>
              <a:buFont typeface="Wingdings" panose="05000000000000000000" pitchFamily="2" charset="2"/>
              <a:buChar char="§"/>
            </a:pPr>
            <a:r>
              <a:rPr lang="en-US" sz="2400" dirty="0">
                <a:solidFill>
                  <a:schemeClr val="bg1"/>
                </a:solidFill>
              </a:rPr>
              <a:t>Our Pharmacy Management System aims to maintain inventory, incoming and outgoing of more smoothly and in a better way.</a:t>
            </a:r>
          </a:p>
          <a:p>
            <a:pPr algn="ctr"/>
            <a:endParaRPr lang="en-US" sz="2400" dirty="0">
              <a:solidFill>
                <a:schemeClr val="bg1"/>
              </a:solidFill>
            </a:endParaRPr>
          </a:p>
          <a:p>
            <a:pPr algn="ctr"/>
            <a:endParaRPr lang="en-US" sz="2400" dirty="0">
              <a:solidFill>
                <a:schemeClr val="bg1"/>
              </a:solidFill>
            </a:endParaRPr>
          </a:p>
        </p:txBody>
      </p:sp>
    </p:spTree>
    <p:extLst>
      <p:ext uri="{BB962C8B-B14F-4D97-AF65-F5344CB8AC3E}">
        <p14:creationId xmlns:p14="http://schemas.microsoft.com/office/powerpoint/2010/main" val="373352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anim calcmode="lin" valueType="num">
                                      <p:cBhvr>
                                        <p:cTn id="13"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1000"/>
                                        <p:tgtEl>
                                          <p:spTgt spid="5">
                                            <p:txEl>
                                              <p:pRg st="2" end="2"/>
                                            </p:txEl>
                                          </p:spTgt>
                                        </p:tgtEl>
                                      </p:cBhvr>
                                    </p:animEffect>
                                    <p:anim calcmode="lin" valueType="num">
                                      <p:cBhvr>
                                        <p:cTn id="20"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5">
                                            <p:txEl>
                                              <p:pRg st="4" end="4"/>
                                            </p:txEl>
                                          </p:spTgt>
                                        </p:tgtEl>
                                        <p:attrNameLst>
                                          <p:attrName>style.visibility</p:attrName>
                                        </p:attrNameLst>
                                      </p:cBhvr>
                                      <p:to>
                                        <p:strVal val="visible"/>
                                      </p:to>
                                    </p:set>
                                    <p:animEffect transition="in" filter="fade">
                                      <p:cBhvr>
                                        <p:cTn id="26" dur="1000"/>
                                        <p:tgtEl>
                                          <p:spTgt spid="5">
                                            <p:txEl>
                                              <p:pRg st="4" end="4"/>
                                            </p:txEl>
                                          </p:spTgt>
                                        </p:tgtEl>
                                      </p:cBhvr>
                                    </p:animEffect>
                                    <p:anim calcmode="lin" valueType="num">
                                      <p:cBhvr>
                                        <p:cTn id="27"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B2611FB-19A9-06A4-49D9-4A2C6797CCFF}"/>
              </a:ext>
            </a:extLst>
          </p:cNvPr>
          <p:cNvSpPr>
            <a:spLocks noGrp="1"/>
          </p:cNvSpPr>
          <p:nvPr>
            <p:ph type="sldNum" sz="quarter" idx="10"/>
          </p:nvPr>
        </p:nvSpPr>
        <p:spPr/>
        <p:txBody>
          <a:bodyPr/>
          <a:lstStyle/>
          <a:p>
            <a:fld id="{D495E168-DA5E-4888-8D8A-92B118324C14}" type="slidenum">
              <a:rPr lang="en-US" noProof="0" smtClean="0"/>
              <a:pPr/>
              <a:t>5</a:t>
            </a:fld>
            <a:endParaRPr lang="en-US" noProof="0" dirty="0"/>
          </a:p>
        </p:txBody>
      </p:sp>
      <p:sp>
        <p:nvSpPr>
          <p:cNvPr id="2" name="Title 1">
            <a:extLst>
              <a:ext uri="{FF2B5EF4-FFF2-40B4-BE49-F238E27FC236}">
                <a16:creationId xmlns:a16="http://schemas.microsoft.com/office/drawing/2014/main" id="{2A36FBDD-89DC-AFB6-4524-4E6691177969}"/>
              </a:ext>
            </a:extLst>
          </p:cNvPr>
          <p:cNvSpPr>
            <a:spLocks noGrp="1"/>
          </p:cNvSpPr>
          <p:nvPr>
            <p:ph type="title"/>
          </p:nvPr>
        </p:nvSpPr>
        <p:spPr/>
        <p:txBody>
          <a:bodyPr>
            <a:normAutofit/>
          </a:bodyPr>
          <a:lstStyle/>
          <a:p>
            <a:pPr algn="ctr"/>
            <a:r>
              <a:rPr lang="en-US" sz="3600" dirty="0">
                <a:solidFill>
                  <a:srgbClr val="92D050"/>
                </a:solidFill>
                <a:latin typeface="Berlin Sans FB" panose="020E0602020502020306" pitchFamily="34" charset="0"/>
              </a:rPr>
              <a:t>MOTIVATION</a:t>
            </a:r>
            <a:endParaRPr lang="en-IN" sz="3600" dirty="0">
              <a:solidFill>
                <a:srgbClr val="92D050"/>
              </a:solidFill>
            </a:endParaRPr>
          </a:p>
        </p:txBody>
      </p:sp>
      <p:sp>
        <p:nvSpPr>
          <p:cNvPr id="5" name="Text Placeholder 4">
            <a:extLst>
              <a:ext uri="{FF2B5EF4-FFF2-40B4-BE49-F238E27FC236}">
                <a16:creationId xmlns:a16="http://schemas.microsoft.com/office/drawing/2014/main" id="{E0C4613D-0708-C522-4C65-D1DC62F4D921}"/>
              </a:ext>
            </a:extLst>
          </p:cNvPr>
          <p:cNvSpPr>
            <a:spLocks noGrp="1"/>
          </p:cNvSpPr>
          <p:nvPr>
            <p:ph idx="4294967295"/>
          </p:nvPr>
        </p:nvSpPr>
        <p:spPr>
          <a:xfrm>
            <a:off x="550504" y="1884428"/>
            <a:ext cx="11224727" cy="4427796"/>
          </a:xfrm>
        </p:spPr>
        <p:txBody>
          <a:bodyPr>
            <a:noAutofit/>
          </a:bodyPr>
          <a:lstStyle/>
          <a:p>
            <a:pPr algn="just">
              <a:buFont typeface="Wingdings" panose="05000000000000000000" pitchFamily="2" charset="2"/>
              <a:buChar char="§"/>
            </a:pPr>
            <a:r>
              <a:rPr lang="en-IN" sz="2400" dirty="0">
                <a:solidFill>
                  <a:schemeClr val="bg1"/>
                </a:solidFill>
              </a:rPr>
              <a:t> When we visit Pharmacy store we see following issues faced by pharmacist and customers</a:t>
            </a:r>
          </a:p>
          <a:p>
            <a:pPr marL="514350" indent="-514350" algn="just">
              <a:buFont typeface="+mj-lt"/>
              <a:buAutoNum type="romanLcPeriod"/>
            </a:pPr>
            <a:r>
              <a:rPr lang="en-IN" sz="2400" dirty="0">
                <a:solidFill>
                  <a:schemeClr val="bg1"/>
                </a:solidFill>
              </a:rPr>
              <a:t>Time efficiency</a:t>
            </a:r>
          </a:p>
          <a:p>
            <a:pPr marL="571500" indent="-571500" algn="just">
              <a:buFont typeface="+mj-lt"/>
              <a:buAutoNum type="romanLcPeriod"/>
            </a:pPr>
            <a:r>
              <a:rPr lang="en-IN" sz="2400" dirty="0">
                <a:solidFill>
                  <a:schemeClr val="bg1"/>
                </a:solidFill>
              </a:rPr>
              <a:t>Ambiguity about availability of medicine.</a:t>
            </a:r>
          </a:p>
          <a:p>
            <a:pPr marL="571500" indent="-571500" algn="just">
              <a:buFont typeface="+mj-lt"/>
              <a:buAutoNum type="romanLcPeriod"/>
            </a:pPr>
            <a:r>
              <a:rPr lang="en-IN" sz="2400" dirty="0">
                <a:solidFill>
                  <a:schemeClr val="bg1"/>
                </a:solidFill>
              </a:rPr>
              <a:t>Maintaining large scale of data manually.</a:t>
            </a:r>
          </a:p>
          <a:p>
            <a:pPr marL="0" indent="0" algn="just">
              <a:buNone/>
            </a:pPr>
            <a:endParaRPr lang="en-IN" sz="2400" dirty="0">
              <a:solidFill>
                <a:schemeClr val="bg1"/>
              </a:solidFill>
            </a:endParaRPr>
          </a:p>
          <a:p>
            <a:pPr algn="just">
              <a:buFont typeface="Wingdings" panose="05000000000000000000" pitchFamily="2" charset="2"/>
              <a:buChar char="§"/>
            </a:pPr>
            <a:r>
              <a:rPr lang="en-US" sz="2400" dirty="0">
                <a:solidFill>
                  <a:schemeClr val="bg1"/>
                </a:solidFill>
              </a:rPr>
              <a:t>So in a medical store doing manual work, having a huge queue of customers can lead to above mentioned issues. So by implementing a medical management system can help build an efficient Pharmacy store and can lead to customer satisfaction.</a:t>
            </a:r>
            <a:endParaRPr lang="en-IN" sz="2400" dirty="0">
              <a:solidFill>
                <a:schemeClr val="bg1"/>
              </a:solidFill>
            </a:endParaRPr>
          </a:p>
        </p:txBody>
      </p:sp>
    </p:spTree>
    <p:extLst>
      <p:ext uri="{BB962C8B-B14F-4D97-AF65-F5344CB8AC3E}">
        <p14:creationId xmlns:p14="http://schemas.microsoft.com/office/powerpoint/2010/main" val="2890807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anim calcmode="lin" valueType="num">
                                      <p:cBhvr>
                                        <p:cTn id="13"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1000"/>
                                        <p:tgtEl>
                                          <p:spTgt spid="5">
                                            <p:txEl>
                                              <p:pRg st="1" end="1"/>
                                            </p:txEl>
                                          </p:spTgt>
                                        </p:tgtEl>
                                      </p:cBhvr>
                                    </p:animEffect>
                                    <p:anim calcmode="lin" valueType="num">
                                      <p:cBhvr>
                                        <p:cTn id="20"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fade">
                                      <p:cBhvr>
                                        <p:cTn id="26" dur="1000"/>
                                        <p:tgtEl>
                                          <p:spTgt spid="5">
                                            <p:txEl>
                                              <p:pRg st="2" end="2"/>
                                            </p:txEl>
                                          </p:spTgt>
                                        </p:tgtEl>
                                      </p:cBhvr>
                                    </p:animEffect>
                                    <p:anim calcmode="lin" valueType="num">
                                      <p:cBhvr>
                                        <p:cTn id="27"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5">
                                            <p:txEl>
                                              <p:pRg st="3" end="3"/>
                                            </p:txEl>
                                          </p:spTgt>
                                        </p:tgtEl>
                                        <p:attrNameLst>
                                          <p:attrName>style.visibility</p:attrName>
                                        </p:attrNameLst>
                                      </p:cBhvr>
                                      <p:to>
                                        <p:strVal val="visible"/>
                                      </p:to>
                                    </p:set>
                                    <p:animEffect transition="in" filter="fade">
                                      <p:cBhvr>
                                        <p:cTn id="33" dur="1000"/>
                                        <p:tgtEl>
                                          <p:spTgt spid="5">
                                            <p:txEl>
                                              <p:pRg st="3" end="3"/>
                                            </p:txEl>
                                          </p:spTgt>
                                        </p:tgtEl>
                                      </p:cBhvr>
                                    </p:animEffect>
                                    <p:anim calcmode="lin" valueType="num">
                                      <p:cBhvr>
                                        <p:cTn id="34"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5">
                                            <p:txEl>
                                              <p:pRg st="5" end="5"/>
                                            </p:txEl>
                                          </p:spTgt>
                                        </p:tgtEl>
                                        <p:attrNameLst>
                                          <p:attrName>style.visibility</p:attrName>
                                        </p:attrNameLst>
                                      </p:cBhvr>
                                      <p:to>
                                        <p:strVal val="visible"/>
                                      </p:to>
                                    </p:set>
                                    <p:animEffect transition="in" filter="fade">
                                      <p:cBhvr>
                                        <p:cTn id="40" dur="1000"/>
                                        <p:tgtEl>
                                          <p:spTgt spid="5">
                                            <p:txEl>
                                              <p:pRg st="5" end="5"/>
                                            </p:txEl>
                                          </p:spTgt>
                                        </p:tgtEl>
                                      </p:cBhvr>
                                    </p:animEffect>
                                    <p:anim calcmode="lin" valueType="num">
                                      <p:cBhvr>
                                        <p:cTn id="41"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42"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E31505-5389-3FA5-C7F0-96257A84A936}"/>
              </a:ext>
            </a:extLst>
          </p:cNvPr>
          <p:cNvSpPr>
            <a:spLocks noGrp="1"/>
          </p:cNvSpPr>
          <p:nvPr>
            <p:ph type="sldNum" sz="quarter" idx="10"/>
          </p:nvPr>
        </p:nvSpPr>
        <p:spPr/>
        <p:txBody>
          <a:bodyPr/>
          <a:lstStyle/>
          <a:p>
            <a:fld id="{D495E168-DA5E-4888-8D8A-92B118324C14}" type="slidenum">
              <a:rPr lang="en-US" noProof="0" smtClean="0"/>
              <a:pPr/>
              <a:t>6</a:t>
            </a:fld>
            <a:endParaRPr lang="en-US" noProof="0" dirty="0"/>
          </a:p>
        </p:txBody>
      </p:sp>
      <p:sp>
        <p:nvSpPr>
          <p:cNvPr id="3" name="Footer Placeholder 2">
            <a:extLst>
              <a:ext uri="{FF2B5EF4-FFF2-40B4-BE49-F238E27FC236}">
                <a16:creationId xmlns:a16="http://schemas.microsoft.com/office/drawing/2014/main" id="{0D1CD769-C0A8-7517-793E-887D34DF3875}"/>
              </a:ext>
            </a:extLst>
          </p:cNvPr>
          <p:cNvSpPr>
            <a:spLocks noGrp="1"/>
          </p:cNvSpPr>
          <p:nvPr>
            <p:ph type="ftr" sz="quarter" idx="12"/>
          </p:nvPr>
        </p:nvSpPr>
        <p:spPr/>
        <p:txBody>
          <a:bodyPr/>
          <a:lstStyle/>
          <a:p>
            <a:r>
              <a:rPr lang="en-US" noProof="0"/>
              <a:t>ADD A FOOTER</a:t>
            </a:r>
            <a:endParaRPr lang="en-US" noProof="0" dirty="0"/>
          </a:p>
        </p:txBody>
      </p:sp>
      <p:sp>
        <p:nvSpPr>
          <p:cNvPr id="5" name="Title 4">
            <a:extLst>
              <a:ext uri="{FF2B5EF4-FFF2-40B4-BE49-F238E27FC236}">
                <a16:creationId xmlns:a16="http://schemas.microsoft.com/office/drawing/2014/main" id="{552C6AE5-072B-3465-409F-9A61A24A73CA}"/>
              </a:ext>
            </a:extLst>
          </p:cNvPr>
          <p:cNvSpPr>
            <a:spLocks noGrp="1"/>
          </p:cNvSpPr>
          <p:nvPr>
            <p:ph type="title"/>
          </p:nvPr>
        </p:nvSpPr>
        <p:spPr>
          <a:xfrm>
            <a:off x="189721" y="175991"/>
            <a:ext cx="11812557" cy="662782"/>
          </a:xfrm>
        </p:spPr>
        <p:txBody>
          <a:bodyPr anchor="t">
            <a:normAutofit/>
          </a:bodyPr>
          <a:lstStyle/>
          <a:p>
            <a:r>
              <a:rPr lang="en-IN" sz="3600" dirty="0">
                <a:solidFill>
                  <a:srgbClr val="92D050"/>
                </a:solidFill>
                <a:latin typeface="Berlin Sans FB" panose="020E0602020502020306" pitchFamily="34" charset="0"/>
              </a:rPr>
              <a:t>LITERARTURE REVIEW</a:t>
            </a:r>
          </a:p>
        </p:txBody>
      </p:sp>
      <p:graphicFrame>
        <p:nvGraphicFramePr>
          <p:cNvPr id="7" name="Table Placeholder 6">
            <a:extLst>
              <a:ext uri="{FF2B5EF4-FFF2-40B4-BE49-F238E27FC236}">
                <a16:creationId xmlns:a16="http://schemas.microsoft.com/office/drawing/2014/main" id="{6D8A8EDA-44D1-F1DC-BC1A-E6DAE1533AD1}"/>
              </a:ext>
            </a:extLst>
          </p:cNvPr>
          <p:cNvGraphicFramePr>
            <a:graphicFrameLocks noGrp="1"/>
          </p:cNvGraphicFramePr>
          <p:nvPr>
            <p:ph type="tbl" sz="quarter" idx="4294967295"/>
            <p:extLst>
              <p:ext uri="{D42A27DB-BD31-4B8C-83A1-F6EECF244321}">
                <p14:modId xmlns:p14="http://schemas.microsoft.com/office/powerpoint/2010/main" val="2971539832"/>
              </p:ext>
            </p:extLst>
          </p:nvPr>
        </p:nvGraphicFramePr>
        <p:xfrm>
          <a:off x="189721" y="885427"/>
          <a:ext cx="11812557" cy="5822071"/>
        </p:xfrm>
        <a:graphic>
          <a:graphicData uri="http://schemas.openxmlformats.org/drawingml/2006/table">
            <a:tbl>
              <a:tblPr firstRow="1" bandRow="1">
                <a:tableStyleId>{21E4AEA4-8DFA-4A89-87EB-49C32662AFE0}</a:tableStyleId>
              </a:tblPr>
              <a:tblGrid>
                <a:gridCol w="460904">
                  <a:extLst>
                    <a:ext uri="{9D8B030D-6E8A-4147-A177-3AD203B41FA5}">
                      <a16:colId xmlns:a16="http://schemas.microsoft.com/office/drawing/2014/main" val="1463850581"/>
                    </a:ext>
                  </a:extLst>
                </a:gridCol>
                <a:gridCol w="1961946">
                  <a:extLst>
                    <a:ext uri="{9D8B030D-6E8A-4147-A177-3AD203B41FA5}">
                      <a16:colId xmlns:a16="http://schemas.microsoft.com/office/drawing/2014/main" val="4115302972"/>
                    </a:ext>
                  </a:extLst>
                </a:gridCol>
                <a:gridCol w="5710335">
                  <a:extLst>
                    <a:ext uri="{9D8B030D-6E8A-4147-A177-3AD203B41FA5}">
                      <a16:colId xmlns:a16="http://schemas.microsoft.com/office/drawing/2014/main" val="2328061648"/>
                    </a:ext>
                  </a:extLst>
                </a:gridCol>
                <a:gridCol w="3679372">
                  <a:extLst>
                    <a:ext uri="{9D8B030D-6E8A-4147-A177-3AD203B41FA5}">
                      <a16:colId xmlns:a16="http://schemas.microsoft.com/office/drawing/2014/main" val="3076862720"/>
                    </a:ext>
                  </a:extLst>
                </a:gridCol>
              </a:tblGrid>
              <a:tr h="876172">
                <a:tc>
                  <a:txBody>
                    <a:bodyPr/>
                    <a:lstStyle/>
                    <a:p>
                      <a:pPr algn="ctr"/>
                      <a:r>
                        <a:rPr lang="en-US" sz="1800" b="1" dirty="0">
                          <a:solidFill>
                            <a:schemeClr val="tx1"/>
                          </a:solidFill>
                        </a:rPr>
                        <a:t>Sr.</a:t>
                      </a:r>
                    </a:p>
                    <a:p>
                      <a:pPr algn="ctr"/>
                      <a:r>
                        <a:rPr lang="en-US" sz="1800" b="1" dirty="0">
                          <a:solidFill>
                            <a:schemeClr val="tx1"/>
                          </a:solidFill>
                        </a:rPr>
                        <a:t>No.</a:t>
                      </a:r>
                      <a:endParaRPr lang="en-IN" sz="1800" b="1" dirty="0">
                        <a:solidFill>
                          <a:schemeClr val="tx1"/>
                        </a:solidFill>
                      </a:endParaRPr>
                    </a:p>
                  </a:txBody>
                  <a:tcPr anchor="ctr"/>
                </a:tc>
                <a:tc>
                  <a:txBody>
                    <a:bodyPr/>
                    <a:lstStyle/>
                    <a:p>
                      <a:pPr algn="ctr"/>
                      <a:r>
                        <a:rPr lang="en-US" sz="2000" b="1" dirty="0">
                          <a:solidFill>
                            <a:schemeClr val="tx1"/>
                          </a:solidFill>
                        </a:rPr>
                        <a:t>Research Paper Name</a:t>
                      </a:r>
                      <a:endParaRPr lang="en-IN" sz="2000" b="1" dirty="0">
                        <a:solidFill>
                          <a:schemeClr val="tx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solidFill>
                            <a:schemeClr val="tx1"/>
                          </a:solidFill>
                        </a:rPr>
                        <a:t>Proposed Methodology</a:t>
                      </a:r>
                    </a:p>
                  </a:txBody>
                  <a:tcPr anchor="ctr"/>
                </a:tc>
                <a:tc>
                  <a:txBody>
                    <a:bodyPr/>
                    <a:lstStyle/>
                    <a:p>
                      <a:pPr algn="ctr"/>
                      <a:r>
                        <a:rPr lang="en-IN" sz="2000" b="1" dirty="0">
                          <a:solidFill>
                            <a:schemeClr val="tx1"/>
                          </a:solidFill>
                        </a:rPr>
                        <a:t>Limitations</a:t>
                      </a:r>
                    </a:p>
                  </a:txBody>
                  <a:tcPr anchor="ctr"/>
                </a:tc>
                <a:extLst>
                  <a:ext uri="{0D108BD9-81ED-4DB2-BD59-A6C34878D82A}">
                    <a16:rowId xmlns:a16="http://schemas.microsoft.com/office/drawing/2014/main" val="2198249818"/>
                  </a:ext>
                </a:extLst>
              </a:tr>
              <a:tr h="1341079">
                <a:tc>
                  <a:txBody>
                    <a:bodyPr/>
                    <a:lstStyle/>
                    <a:p>
                      <a:endParaRPr lang="en-US" sz="1800" dirty="0"/>
                    </a:p>
                    <a:p>
                      <a:endParaRPr lang="en-IN" sz="1800" dirty="0"/>
                    </a:p>
                    <a:p>
                      <a:endParaRPr lang="en-IN" sz="1800" dirty="0"/>
                    </a:p>
                    <a:p>
                      <a:r>
                        <a:rPr lang="en-IN" sz="1800" dirty="0"/>
                        <a:t>1.</a:t>
                      </a:r>
                    </a:p>
                  </a:txBody>
                  <a:tcPr anchor="ctr"/>
                </a:tc>
                <a:tc>
                  <a:txBody>
                    <a:bodyPr/>
                    <a:lstStyle/>
                    <a:p>
                      <a:pPr algn="just"/>
                      <a:r>
                        <a:rPr lang="en-US" sz="1800" dirty="0"/>
                        <a:t>Pharmacy Management</a:t>
                      </a:r>
                    </a:p>
                    <a:p>
                      <a:pPr algn="just"/>
                      <a:r>
                        <a:rPr lang="en-US" sz="1800" dirty="0"/>
                        <a:t>System : A Review (2022)</a:t>
                      </a:r>
                    </a:p>
                  </a:txBody>
                  <a:tcPr anchor="ctr"/>
                </a:tc>
                <a:tc>
                  <a:txBody>
                    <a:bodyPr/>
                    <a:lstStyle/>
                    <a:p>
                      <a:pPr algn="just"/>
                      <a:r>
                        <a:rPr lang="en-US" sz="1800" dirty="0"/>
                        <a:t>Makes use of DBMS This data is also important for users of store systems such as Gilead Pharmacy in reducing medical errors and speculation caused by a lack of quick information about pharmacy continuity</a:t>
                      </a:r>
                      <a:endParaRPr lang="en-IN" sz="1800" dirty="0"/>
                    </a:p>
                  </a:txBody>
                  <a:tcPr anchor="ctr"/>
                </a:tc>
                <a:tc>
                  <a:txBody>
                    <a:bodyPr/>
                    <a:lstStyle/>
                    <a:p>
                      <a:pPr algn="just"/>
                      <a:r>
                        <a:rPr lang="en-IN" sz="1800" dirty="0"/>
                        <a:t>Not provided any technical details. Not provided any potential drawback.</a:t>
                      </a:r>
                    </a:p>
                  </a:txBody>
                  <a:tcPr anchor="ctr"/>
                </a:tc>
                <a:extLst>
                  <a:ext uri="{0D108BD9-81ED-4DB2-BD59-A6C34878D82A}">
                    <a16:rowId xmlns:a16="http://schemas.microsoft.com/office/drawing/2014/main" val="3120749774"/>
                  </a:ext>
                </a:extLst>
              </a:tr>
              <a:tr h="1829232">
                <a:tc>
                  <a:txBody>
                    <a:bodyPr/>
                    <a:lstStyle/>
                    <a:p>
                      <a:endParaRPr lang="en-US" sz="1800" dirty="0"/>
                    </a:p>
                    <a:p>
                      <a:endParaRPr lang="en-US" sz="1800" dirty="0"/>
                    </a:p>
                    <a:p>
                      <a:r>
                        <a:rPr lang="en-US" sz="1800" dirty="0"/>
                        <a:t>2.</a:t>
                      </a:r>
                      <a:endParaRPr lang="en-IN" sz="1800" dirty="0"/>
                    </a:p>
                  </a:txBody>
                  <a:tcPr anchor="ctr"/>
                </a:tc>
                <a:tc>
                  <a:txBody>
                    <a:bodyPr/>
                    <a:lstStyle/>
                    <a:p>
                      <a:pPr algn="just"/>
                      <a:r>
                        <a:rPr lang="en-US" sz="1800" dirty="0"/>
                        <a:t>Efficient Medical Management System for Pharmacist (2021)</a:t>
                      </a:r>
                      <a:endParaRPr lang="en-IN" sz="1800" dirty="0"/>
                    </a:p>
                  </a:txBody>
                  <a:tcPr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dirty="0"/>
                        <a:t>To design maintenance software, we required Python, a powerful cross-platform language, any device with a Windows or GNU/Linux Interface, application and the  dynamic content will be fulfilled by SQL.</a:t>
                      </a:r>
                      <a:endParaRPr lang="en-IN" sz="1800" dirty="0"/>
                    </a:p>
                    <a:p>
                      <a:pPr algn="just"/>
                      <a:endParaRPr lang="en-IN" sz="1800" dirty="0"/>
                    </a:p>
                  </a:txBody>
                  <a:tcPr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800" dirty="0"/>
                        <a:t>The paper only focuses on the perspective of pharmacist.</a:t>
                      </a:r>
                    </a:p>
                  </a:txBody>
                  <a:tcPr anchor="ctr"/>
                </a:tc>
                <a:extLst>
                  <a:ext uri="{0D108BD9-81ED-4DB2-BD59-A6C34878D82A}">
                    <a16:rowId xmlns:a16="http://schemas.microsoft.com/office/drawing/2014/main" val="1713585162"/>
                  </a:ext>
                </a:extLst>
              </a:tr>
              <a:tr h="1664727">
                <a:tc>
                  <a:txBody>
                    <a:bodyPr/>
                    <a:lstStyle/>
                    <a:p>
                      <a:r>
                        <a:rPr lang="en-IN" sz="1800" dirty="0"/>
                        <a:t>3</a:t>
                      </a:r>
                    </a:p>
                  </a:txBody>
                  <a:tcPr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0" dirty="0"/>
                        <a:t>Survey On Pharmacy Management System</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dirty="0"/>
                        <a:t>(2021)</a:t>
                      </a:r>
                      <a:endParaRPr lang="en-IN" sz="1800" b="0" dirty="0"/>
                    </a:p>
                    <a:p>
                      <a:pPr algn="just"/>
                      <a:endParaRPr lang="en-IN" sz="1800" dirty="0"/>
                    </a:p>
                  </a:txBody>
                  <a:tcPr anchor="ctr"/>
                </a:tc>
                <a:tc>
                  <a:txBody>
                    <a:bodyPr/>
                    <a:lstStyle/>
                    <a:p>
                      <a:pPr algn="just"/>
                      <a:r>
                        <a:rPr lang="en-US" sz="1800" dirty="0"/>
                        <a:t>Record of patient and there transaction should be stored in organized manner . Pharmacists maintain there sales record and other record and keeps them updated in real time with the current stock of medicines they have with security of previous data getting stored in SQL database.</a:t>
                      </a:r>
                      <a:endParaRPr lang="en-IN" sz="1800" dirty="0"/>
                    </a:p>
                  </a:txBody>
                  <a:tcPr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rPr>
                        <a:t>Not compared the existing pharmacy management systems to determine it’s relative strengths and weaknesses.</a:t>
                      </a:r>
                      <a:endParaRPr lang="en-IN" sz="1800" dirty="0"/>
                    </a:p>
                    <a:p>
                      <a:pPr marL="0" marR="0" lvl="0" indent="0" algn="just" defTabSz="914400" rtl="0" eaLnBrk="1" fontAlgn="auto" latinLnBrk="0" hangingPunct="1">
                        <a:lnSpc>
                          <a:spcPct val="100000"/>
                        </a:lnSpc>
                        <a:spcBef>
                          <a:spcPts val="0"/>
                        </a:spcBef>
                        <a:spcAft>
                          <a:spcPts val="0"/>
                        </a:spcAft>
                        <a:buClrTx/>
                        <a:buSzTx/>
                        <a:buFontTx/>
                        <a:buNone/>
                        <a:tabLst/>
                        <a:defRPr/>
                      </a:pPr>
                      <a:endParaRPr lang="en-IN" sz="1800" dirty="0"/>
                    </a:p>
                  </a:txBody>
                  <a:tcPr anchor="ctr"/>
                </a:tc>
                <a:extLst>
                  <a:ext uri="{0D108BD9-81ED-4DB2-BD59-A6C34878D82A}">
                    <a16:rowId xmlns:a16="http://schemas.microsoft.com/office/drawing/2014/main" val="1308419174"/>
                  </a:ext>
                </a:extLst>
              </a:tr>
            </a:tbl>
          </a:graphicData>
        </a:graphic>
      </p:graphicFrame>
    </p:spTree>
    <p:extLst>
      <p:ext uri="{BB962C8B-B14F-4D97-AF65-F5344CB8AC3E}">
        <p14:creationId xmlns:p14="http://schemas.microsoft.com/office/powerpoint/2010/main" val="1285439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F6458F-FB67-C55C-9D9C-EBDF93ECDF8F}"/>
              </a:ext>
            </a:extLst>
          </p:cNvPr>
          <p:cNvSpPr>
            <a:spLocks noGrp="1"/>
          </p:cNvSpPr>
          <p:nvPr>
            <p:ph type="sldNum" sz="quarter" idx="10"/>
          </p:nvPr>
        </p:nvSpPr>
        <p:spPr/>
        <p:txBody>
          <a:bodyPr/>
          <a:lstStyle/>
          <a:p>
            <a:fld id="{D495E168-DA5E-4888-8D8A-92B118324C14}" type="slidenum">
              <a:rPr lang="en-US" noProof="0" smtClean="0"/>
              <a:pPr/>
              <a:t>7</a:t>
            </a:fld>
            <a:endParaRPr lang="en-US" noProof="0" dirty="0"/>
          </a:p>
        </p:txBody>
      </p:sp>
      <p:sp>
        <p:nvSpPr>
          <p:cNvPr id="3" name="Footer Placeholder 2">
            <a:extLst>
              <a:ext uri="{FF2B5EF4-FFF2-40B4-BE49-F238E27FC236}">
                <a16:creationId xmlns:a16="http://schemas.microsoft.com/office/drawing/2014/main" id="{C2EE91F3-2CFC-895B-6A12-D6DB1317727C}"/>
              </a:ext>
            </a:extLst>
          </p:cNvPr>
          <p:cNvSpPr>
            <a:spLocks noGrp="1"/>
          </p:cNvSpPr>
          <p:nvPr>
            <p:ph type="ftr" sz="quarter" idx="12"/>
          </p:nvPr>
        </p:nvSpPr>
        <p:spPr>
          <a:xfrm flipV="1">
            <a:off x="1183432" y="5643310"/>
            <a:ext cx="3398763" cy="243761"/>
          </a:xfrm>
        </p:spPr>
        <p:txBody>
          <a:bodyPr/>
          <a:lstStyle/>
          <a:p>
            <a:endParaRPr lang="en-US" noProof="0" dirty="0"/>
          </a:p>
          <a:p>
            <a:endParaRPr lang="en-US" noProof="0" dirty="0"/>
          </a:p>
          <a:p>
            <a:r>
              <a:rPr lang="en-US" noProof="0" dirty="0"/>
              <a:t>     </a:t>
            </a:r>
          </a:p>
          <a:p>
            <a:endParaRPr lang="en-US" noProof="0" dirty="0"/>
          </a:p>
          <a:p>
            <a:endParaRPr lang="en-US" noProof="0" dirty="0"/>
          </a:p>
          <a:p>
            <a:endParaRPr lang="en-US" noProof="0" dirty="0"/>
          </a:p>
        </p:txBody>
      </p:sp>
      <p:sp>
        <p:nvSpPr>
          <p:cNvPr id="6" name="TextBox 5">
            <a:extLst>
              <a:ext uri="{FF2B5EF4-FFF2-40B4-BE49-F238E27FC236}">
                <a16:creationId xmlns:a16="http://schemas.microsoft.com/office/drawing/2014/main" id="{36C997F6-37A7-09BA-3DA7-99388EB86842}"/>
              </a:ext>
            </a:extLst>
          </p:cNvPr>
          <p:cNvSpPr txBox="1"/>
          <p:nvPr/>
        </p:nvSpPr>
        <p:spPr>
          <a:xfrm>
            <a:off x="186611" y="230546"/>
            <a:ext cx="11812555" cy="646331"/>
          </a:xfrm>
          <a:prstGeom prst="rect">
            <a:avLst/>
          </a:prstGeom>
          <a:noFill/>
        </p:spPr>
        <p:txBody>
          <a:bodyPr wrap="square">
            <a:spAutoFit/>
          </a:bodyPr>
          <a:lstStyle/>
          <a:p>
            <a:pPr algn="ctr"/>
            <a:r>
              <a:rPr lang="en-IN" sz="3600" dirty="0">
                <a:solidFill>
                  <a:srgbClr val="92D050"/>
                </a:solidFill>
                <a:latin typeface="Berlin Sans FB" panose="020E0602020502020306" pitchFamily="34" charset="0"/>
              </a:rPr>
              <a:t>PROPOSED METHODOLOGY</a:t>
            </a:r>
            <a:endParaRPr lang="en-IN" sz="3600" dirty="0">
              <a:solidFill>
                <a:srgbClr val="92D050"/>
              </a:solidFill>
            </a:endParaRPr>
          </a:p>
        </p:txBody>
      </p:sp>
      <p:sp>
        <p:nvSpPr>
          <p:cNvPr id="11" name="TextBox 10">
            <a:extLst>
              <a:ext uri="{FF2B5EF4-FFF2-40B4-BE49-F238E27FC236}">
                <a16:creationId xmlns:a16="http://schemas.microsoft.com/office/drawing/2014/main" id="{3D0D9B8A-FB95-BEC2-507F-7FB953E5483A}"/>
              </a:ext>
            </a:extLst>
          </p:cNvPr>
          <p:cNvSpPr txBox="1"/>
          <p:nvPr/>
        </p:nvSpPr>
        <p:spPr>
          <a:xfrm>
            <a:off x="186611" y="932374"/>
            <a:ext cx="11812555" cy="4801314"/>
          </a:xfrm>
          <a:prstGeom prst="rect">
            <a:avLst/>
          </a:prstGeom>
          <a:noFill/>
        </p:spPr>
        <p:txBody>
          <a:bodyPr wrap="square" rtlCol="0">
            <a:spAutoFit/>
          </a:bodyPr>
          <a:lstStyle/>
          <a:p>
            <a:pPr marL="342900" indent="-342900" algn="just">
              <a:buFont typeface="Wingdings" panose="05000000000000000000" pitchFamily="2" charset="2"/>
              <a:buChar char="v"/>
            </a:pPr>
            <a:r>
              <a:rPr lang="en-IN" sz="2200" dirty="0">
                <a:solidFill>
                  <a:schemeClr val="bg1"/>
                </a:solidFill>
              </a:rPr>
              <a:t>We  have created a pharmacy management using PYTHON programming language.</a:t>
            </a:r>
          </a:p>
          <a:p>
            <a:pPr marL="342900" indent="-342900" algn="just">
              <a:buFont typeface="Wingdings" panose="05000000000000000000" pitchFamily="2" charset="2"/>
              <a:buChar char="v"/>
            </a:pPr>
            <a:endParaRPr lang="en-IN" sz="2200" dirty="0">
              <a:solidFill>
                <a:schemeClr val="bg1"/>
              </a:solidFill>
            </a:endParaRPr>
          </a:p>
          <a:p>
            <a:pPr marL="342900" indent="-342900" algn="just">
              <a:buFont typeface="Wingdings" panose="05000000000000000000" pitchFamily="2" charset="2"/>
              <a:buChar char="v"/>
            </a:pPr>
            <a:r>
              <a:rPr lang="en-IN" sz="2200" dirty="0">
                <a:solidFill>
                  <a:schemeClr val="bg1"/>
                </a:solidFill>
              </a:rPr>
              <a:t>We have created following modules for our system :</a:t>
            </a:r>
          </a:p>
          <a:p>
            <a:pPr marL="457200" indent="-457200" algn="just">
              <a:buFont typeface="+mj-lt"/>
              <a:buAutoNum type="arabicParenR"/>
            </a:pPr>
            <a:r>
              <a:rPr lang="en-US" sz="2200" dirty="0">
                <a:solidFill>
                  <a:schemeClr val="bg1"/>
                </a:solidFill>
              </a:rPr>
              <a:t>Add New Medicine	:-  Adding new entry for medicine.	</a:t>
            </a:r>
          </a:p>
          <a:p>
            <a:pPr marL="457200" indent="-457200" algn="just">
              <a:buFont typeface="+mj-lt"/>
              <a:buAutoNum type="arabicParenR"/>
            </a:pPr>
            <a:r>
              <a:rPr lang="en-US" sz="2200" dirty="0">
                <a:solidFill>
                  <a:schemeClr val="bg1"/>
                </a:solidFill>
              </a:rPr>
              <a:t>Update		:-  Updating available medicine according.</a:t>
            </a:r>
          </a:p>
          <a:p>
            <a:pPr marL="457200" indent="-457200" algn="just">
              <a:buFont typeface="+mj-lt"/>
              <a:buAutoNum type="arabicParenR"/>
            </a:pPr>
            <a:r>
              <a:rPr lang="en-US" sz="2200" dirty="0">
                <a:solidFill>
                  <a:schemeClr val="bg1"/>
                </a:solidFill>
              </a:rPr>
              <a:t>Display whole slot  	:-  Displaying all medicine information available in system.</a:t>
            </a:r>
          </a:p>
          <a:p>
            <a:pPr marL="457200" indent="-457200" algn="just">
              <a:buFont typeface="+mj-lt"/>
              <a:buAutoNum type="arabicParenR"/>
            </a:pPr>
            <a:r>
              <a:rPr lang="en-US" sz="2200" dirty="0">
                <a:solidFill>
                  <a:schemeClr val="bg1"/>
                </a:solidFill>
              </a:rPr>
              <a:t>Delete            	:-  Deleting old and used information from system.</a:t>
            </a:r>
          </a:p>
          <a:p>
            <a:pPr marL="457200" indent="-457200" algn="just">
              <a:buFont typeface="+mj-lt"/>
              <a:buAutoNum type="arabicParenR"/>
            </a:pPr>
            <a:r>
              <a:rPr lang="en-US" sz="2200" dirty="0">
                <a:solidFill>
                  <a:schemeClr val="bg1"/>
                </a:solidFill>
              </a:rPr>
              <a:t>Search                     :-  Searching needed medicine.</a:t>
            </a:r>
          </a:p>
          <a:p>
            <a:pPr marL="457200" indent="-457200" algn="just">
              <a:buFont typeface="+mj-lt"/>
              <a:buAutoNum type="arabicParenR"/>
            </a:pPr>
            <a:r>
              <a:rPr lang="en-US" sz="2200" dirty="0">
                <a:solidFill>
                  <a:schemeClr val="bg1"/>
                </a:solidFill>
              </a:rPr>
              <a:t>Maintain Database  :-  Maintaining Database easily.</a:t>
            </a:r>
          </a:p>
          <a:p>
            <a:pPr marL="342900" indent="-342900" algn="just">
              <a:buFont typeface="Wingdings" panose="05000000000000000000" pitchFamily="2" charset="2"/>
              <a:buChar char="v"/>
            </a:pPr>
            <a:endParaRPr lang="en-IN" sz="2200" dirty="0">
              <a:solidFill>
                <a:schemeClr val="bg1"/>
              </a:solidFill>
            </a:endParaRPr>
          </a:p>
          <a:p>
            <a:pPr marL="342900" indent="-342900" algn="just">
              <a:buFont typeface="Wingdings" panose="05000000000000000000" pitchFamily="2" charset="2"/>
              <a:buChar char="v"/>
            </a:pPr>
            <a:r>
              <a:rPr lang="en-IN" sz="2200" dirty="0">
                <a:solidFill>
                  <a:schemeClr val="bg1"/>
                </a:solidFill>
              </a:rPr>
              <a:t>We have used various libraries like </a:t>
            </a:r>
            <a:r>
              <a:rPr lang="en-IN" sz="2200" dirty="0" err="1">
                <a:solidFill>
                  <a:schemeClr val="bg1"/>
                </a:solidFill>
              </a:rPr>
              <a:t>Tkinter</a:t>
            </a:r>
            <a:r>
              <a:rPr lang="en-IN" sz="2200" dirty="0">
                <a:solidFill>
                  <a:schemeClr val="bg1"/>
                </a:solidFill>
              </a:rPr>
              <a:t> , PIL , </a:t>
            </a:r>
          </a:p>
          <a:p>
            <a:pPr algn="just"/>
            <a:r>
              <a:rPr lang="en-IN" sz="2200" dirty="0">
                <a:solidFill>
                  <a:schemeClr val="bg1"/>
                </a:solidFill>
              </a:rPr>
              <a:t>SQLite3 for various function like GUI interface and </a:t>
            </a:r>
          </a:p>
          <a:p>
            <a:pPr algn="just"/>
            <a:r>
              <a:rPr lang="en-IN" sz="2200" dirty="0">
                <a:solidFill>
                  <a:schemeClr val="bg1"/>
                </a:solidFill>
              </a:rPr>
              <a:t>Database file management</a:t>
            </a:r>
          </a:p>
          <a:p>
            <a:endParaRPr lang="en-US" sz="2000" dirty="0">
              <a:solidFill>
                <a:schemeClr val="bg1"/>
              </a:solidFill>
            </a:endParaRPr>
          </a:p>
        </p:txBody>
      </p:sp>
      <p:pic>
        <p:nvPicPr>
          <p:cNvPr id="14" name="Picture 13">
            <a:extLst>
              <a:ext uri="{FF2B5EF4-FFF2-40B4-BE49-F238E27FC236}">
                <a16:creationId xmlns:a16="http://schemas.microsoft.com/office/drawing/2014/main" id="{82D9A241-2E05-CAA0-D746-2D71BD67E86E}"/>
              </a:ext>
            </a:extLst>
          </p:cNvPr>
          <p:cNvPicPr>
            <a:picLocks noChangeAspect="1"/>
          </p:cNvPicPr>
          <p:nvPr/>
        </p:nvPicPr>
        <p:blipFill>
          <a:blip r:embed="rId2"/>
          <a:stretch>
            <a:fillRect/>
          </a:stretch>
        </p:blipFill>
        <p:spPr>
          <a:xfrm>
            <a:off x="6802017" y="3429000"/>
            <a:ext cx="4991877" cy="3176429"/>
          </a:xfrm>
          <a:prstGeom prst="rect">
            <a:avLst/>
          </a:prstGeom>
        </p:spPr>
      </p:pic>
    </p:spTree>
    <p:extLst>
      <p:ext uri="{BB962C8B-B14F-4D97-AF65-F5344CB8AC3E}">
        <p14:creationId xmlns:p14="http://schemas.microsoft.com/office/powerpoint/2010/main" val="4105154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C77C5D-1541-4D4C-8CD9-E4CB2D74FBB4}"/>
              </a:ext>
            </a:extLst>
          </p:cNvPr>
          <p:cNvSpPr>
            <a:spLocks noGrp="1"/>
          </p:cNvSpPr>
          <p:nvPr>
            <p:ph type="title"/>
          </p:nvPr>
        </p:nvSpPr>
        <p:spPr>
          <a:xfrm>
            <a:off x="739588" y="297049"/>
            <a:ext cx="10515600" cy="1325563"/>
          </a:xfrm>
        </p:spPr>
        <p:txBody>
          <a:bodyPr>
            <a:normAutofit/>
          </a:bodyPr>
          <a:lstStyle/>
          <a:p>
            <a:r>
              <a:rPr lang="en-US" sz="3600" dirty="0">
                <a:solidFill>
                  <a:srgbClr val="92D050"/>
                </a:solidFill>
                <a:latin typeface="Berlin Sans FB" panose="020E0602020502020306" pitchFamily="34" charset="0"/>
              </a:rPr>
              <a:t>IMPLEMENTATION RESULT</a:t>
            </a:r>
          </a:p>
        </p:txBody>
      </p:sp>
      <p:sp>
        <p:nvSpPr>
          <p:cNvPr id="4" name="Text Placeholder 3">
            <a:extLst>
              <a:ext uri="{FF2B5EF4-FFF2-40B4-BE49-F238E27FC236}">
                <a16:creationId xmlns:a16="http://schemas.microsoft.com/office/drawing/2014/main" id="{049B0BE2-2BDB-48DC-AE9B-F3B9BACA8247}"/>
              </a:ext>
            </a:extLst>
          </p:cNvPr>
          <p:cNvSpPr>
            <a:spLocks noGrp="1"/>
          </p:cNvSpPr>
          <p:nvPr>
            <p:ph type="body" sz="quarter" idx="16"/>
          </p:nvPr>
        </p:nvSpPr>
        <p:spPr/>
        <p:txBody>
          <a:bodyPr/>
          <a:lstStyle/>
          <a:p>
            <a:endParaRPr lang="en-US" dirty="0"/>
          </a:p>
        </p:txBody>
      </p:sp>
      <p:sp>
        <p:nvSpPr>
          <p:cNvPr id="3" name="Footer Placeholder 2">
            <a:extLst>
              <a:ext uri="{FF2B5EF4-FFF2-40B4-BE49-F238E27FC236}">
                <a16:creationId xmlns:a16="http://schemas.microsoft.com/office/drawing/2014/main" id="{20ED71B1-7851-43AD-8F7D-18071590E8BF}"/>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95F1F869-7372-4C01-A626-993295149E3E}"/>
              </a:ext>
            </a:extLst>
          </p:cNvPr>
          <p:cNvSpPr>
            <a:spLocks noGrp="1"/>
          </p:cNvSpPr>
          <p:nvPr>
            <p:ph type="sldNum" sz="quarter" idx="10"/>
          </p:nvPr>
        </p:nvSpPr>
        <p:spPr/>
        <p:txBody>
          <a:bodyPr/>
          <a:lstStyle/>
          <a:p>
            <a:fld id="{D495E168-DA5E-4888-8D8A-92B118324C14}" type="slidenum">
              <a:rPr lang="en-US" smtClean="0"/>
              <a:pPr/>
              <a:t>8</a:t>
            </a:fld>
            <a:endParaRPr lang="en-US" dirty="0"/>
          </a:p>
        </p:txBody>
      </p:sp>
      <p:pic>
        <p:nvPicPr>
          <p:cNvPr id="7" name="Picture 6">
            <a:extLst>
              <a:ext uri="{FF2B5EF4-FFF2-40B4-BE49-F238E27FC236}">
                <a16:creationId xmlns:a16="http://schemas.microsoft.com/office/drawing/2014/main" id="{622AB478-009F-67E3-23F5-8E274B4AA8C8}"/>
              </a:ext>
            </a:extLst>
          </p:cNvPr>
          <p:cNvPicPr>
            <a:picLocks noChangeAspect="1"/>
          </p:cNvPicPr>
          <p:nvPr/>
        </p:nvPicPr>
        <p:blipFill>
          <a:blip r:embed="rId2"/>
          <a:stretch>
            <a:fillRect/>
          </a:stretch>
        </p:blipFill>
        <p:spPr>
          <a:xfrm>
            <a:off x="533400" y="1622612"/>
            <a:ext cx="10927976" cy="5025514"/>
          </a:xfrm>
          <a:prstGeom prst="rect">
            <a:avLst/>
          </a:prstGeom>
        </p:spPr>
      </p:pic>
    </p:spTree>
    <p:extLst>
      <p:ext uri="{BB962C8B-B14F-4D97-AF65-F5344CB8AC3E}">
        <p14:creationId xmlns:p14="http://schemas.microsoft.com/office/powerpoint/2010/main" val="4243905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 calcmode="lin" valueType="num">
                                      <p:cBhvr>
                                        <p:cTn id="15" dur="1000" fill="hold"/>
                                        <p:tgtEl>
                                          <p:spTgt spid="7"/>
                                        </p:tgtEl>
                                        <p:attrNameLst>
                                          <p:attrName>style.rotation</p:attrName>
                                        </p:attrNameLst>
                                      </p:cBhvr>
                                      <p:tavLst>
                                        <p:tav tm="0">
                                          <p:val>
                                            <p:fltVal val="90"/>
                                          </p:val>
                                        </p:tav>
                                        <p:tav tm="100000">
                                          <p:val>
                                            <p:fltVal val="0"/>
                                          </p:val>
                                        </p:tav>
                                      </p:tavLst>
                                    </p:anim>
                                    <p:animEffect transition="in" filter="fade">
                                      <p:cBhvr>
                                        <p:cTn id="1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63F131-CA46-A049-3743-FEAE07F0EDF5}"/>
              </a:ext>
            </a:extLst>
          </p:cNvPr>
          <p:cNvSpPr>
            <a:spLocks noGrp="1"/>
          </p:cNvSpPr>
          <p:nvPr>
            <p:ph type="sldNum" sz="quarter" idx="10"/>
          </p:nvPr>
        </p:nvSpPr>
        <p:spPr/>
        <p:txBody>
          <a:bodyPr/>
          <a:lstStyle/>
          <a:p>
            <a:fld id="{D495E168-DA5E-4888-8D8A-92B118324C14}" type="slidenum">
              <a:rPr lang="en-US" noProof="0" smtClean="0"/>
              <a:pPr/>
              <a:t>9</a:t>
            </a:fld>
            <a:endParaRPr lang="en-US" noProof="0" dirty="0"/>
          </a:p>
        </p:txBody>
      </p:sp>
      <p:sp>
        <p:nvSpPr>
          <p:cNvPr id="5" name="Title 4">
            <a:extLst>
              <a:ext uri="{FF2B5EF4-FFF2-40B4-BE49-F238E27FC236}">
                <a16:creationId xmlns:a16="http://schemas.microsoft.com/office/drawing/2014/main" id="{4447639B-03E9-8ACB-AF54-2FAB9C4DA236}"/>
              </a:ext>
            </a:extLst>
          </p:cNvPr>
          <p:cNvSpPr>
            <a:spLocks noGrp="1"/>
          </p:cNvSpPr>
          <p:nvPr>
            <p:ph type="title"/>
          </p:nvPr>
        </p:nvSpPr>
        <p:spPr/>
        <p:txBody>
          <a:bodyPr>
            <a:normAutofit/>
          </a:bodyPr>
          <a:lstStyle/>
          <a:p>
            <a:r>
              <a:rPr lang="en-IN" sz="3600" dirty="0">
                <a:solidFill>
                  <a:srgbClr val="92D050"/>
                </a:solidFill>
                <a:latin typeface="Berlin Sans FB" panose="020E0602020502020306" pitchFamily="34" charset="0"/>
              </a:rPr>
              <a:t>SYSTEM DATABASE FILE</a:t>
            </a:r>
          </a:p>
        </p:txBody>
      </p:sp>
      <p:pic>
        <p:nvPicPr>
          <p:cNvPr id="7" name="Picture 6">
            <a:extLst>
              <a:ext uri="{FF2B5EF4-FFF2-40B4-BE49-F238E27FC236}">
                <a16:creationId xmlns:a16="http://schemas.microsoft.com/office/drawing/2014/main" id="{9BC82FA4-3086-29D9-E0DB-27EF42194026}"/>
              </a:ext>
            </a:extLst>
          </p:cNvPr>
          <p:cNvPicPr>
            <a:picLocks noChangeAspect="1"/>
          </p:cNvPicPr>
          <p:nvPr/>
        </p:nvPicPr>
        <p:blipFill>
          <a:blip r:embed="rId2"/>
          <a:stretch>
            <a:fillRect/>
          </a:stretch>
        </p:blipFill>
        <p:spPr>
          <a:xfrm>
            <a:off x="2276668" y="1831163"/>
            <a:ext cx="7380515" cy="4284924"/>
          </a:xfrm>
          <a:prstGeom prst="rect">
            <a:avLst/>
          </a:prstGeom>
        </p:spPr>
      </p:pic>
    </p:spTree>
    <p:extLst>
      <p:ext uri="{BB962C8B-B14F-4D97-AF65-F5344CB8AC3E}">
        <p14:creationId xmlns:p14="http://schemas.microsoft.com/office/powerpoint/2010/main" val="425373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22977542_Outdoors presentation_RVA_v4.potx" id="{6CD96AFB-7D75-48FF-A856-C8B82BF3C12B}" vid="{1E6ACFD4-3AE6-4944-B76B-DA44E915EC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26A71AF-4CF2-4B95-BFB6-5C27500258C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F60B100-7079-4DE7-AF7C-20BFB1D62C4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Outdoors presentation</Template>
  <TotalTime>588</TotalTime>
  <Words>979</Words>
  <Application>Microsoft Office PowerPoint</Application>
  <PresentationFormat>Widescreen</PresentationFormat>
  <Paragraphs>140</Paragraphs>
  <Slides>15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Berlin Sans FB</vt:lpstr>
      <vt:lpstr>Bradley Hand ITC</vt:lpstr>
      <vt:lpstr>Calibri</vt:lpstr>
      <vt:lpstr>Courier New</vt:lpstr>
      <vt:lpstr>Franklin Gothic Book</vt:lpstr>
      <vt:lpstr>Gill Sans MT</vt:lpstr>
      <vt:lpstr>Wingdings</vt:lpstr>
      <vt:lpstr>Office Theme</vt:lpstr>
      <vt:lpstr>PHARMACY MANAGEMENT SYSTEM</vt:lpstr>
      <vt:lpstr>APPENDIX</vt:lpstr>
      <vt:lpstr>PROBLEM STATEMENT</vt:lpstr>
      <vt:lpstr>INTRODUCTION </vt:lpstr>
      <vt:lpstr>MOTIVATION</vt:lpstr>
      <vt:lpstr>LITERARTURE REVIEW</vt:lpstr>
      <vt:lpstr>PowerPoint Presentation</vt:lpstr>
      <vt:lpstr>IMPLEMENTATION RESULT</vt:lpstr>
      <vt:lpstr>SYSTEM DATABASE FILE</vt:lpstr>
      <vt:lpstr>REQUIREMENTS</vt:lpstr>
      <vt:lpstr>CHALLENGES FACED</vt:lpstr>
      <vt:lpstr>CONCLUSION</vt:lpstr>
      <vt:lpstr>FUTURE SCOPE</vt:lpstr>
      <vt:lpstr>REFRENCES</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Aishwarya Acharya</dc:creator>
  <cp:lastModifiedBy>Kalpesh Baviskar</cp:lastModifiedBy>
  <cp:revision>43</cp:revision>
  <dcterms:created xsi:type="dcterms:W3CDTF">2023-05-10T16:23:50Z</dcterms:created>
  <dcterms:modified xsi:type="dcterms:W3CDTF">2023-05-19T07:14:04Z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